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45F38-E821-4437-A88D-5BF782A0DC1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8E122672-EF96-412A-B540-FA9FA202BA69}">
      <dgm:prSet phldrT="[Text]" custT="1"/>
      <dgm:spPr/>
      <dgm:t>
        <a:bodyPr/>
        <a:lstStyle/>
        <a:p>
          <a:r>
            <a:rPr lang="en-US" sz="2800" dirty="0" smtClean="0">
              <a:latin typeface="Jokerman" pitchFamily="82" charset="0"/>
            </a:rPr>
            <a:t>Virus</a:t>
          </a:r>
        </a:p>
        <a:p>
          <a:endParaRPr lang="en-US" sz="2800" dirty="0" smtClean="0">
            <a:latin typeface="Jokerman" pitchFamily="82" charset="0"/>
          </a:endParaRPr>
        </a:p>
        <a:p>
          <a:endParaRPr lang="en-US" sz="2800" dirty="0" smtClean="0">
            <a:latin typeface="Jokerman" pitchFamily="82" charset="0"/>
          </a:endParaRPr>
        </a:p>
        <a:p>
          <a:endParaRPr lang="en-US" sz="2800" dirty="0">
            <a:latin typeface="Jokerman" pitchFamily="82" charset="0"/>
          </a:endParaRPr>
        </a:p>
      </dgm:t>
    </dgm:pt>
    <dgm:pt modelId="{20B87272-1B65-4918-AE4B-CADF0DE6F06D}" type="parTrans" cxnId="{3CC21DA4-846D-457B-B80A-E5DFB6513C88}">
      <dgm:prSet/>
      <dgm:spPr/>
      <dgm:t>
        <a:bodyPr/>
        <a:lstStyle/>
        <a:p>
          <a:endParaRPr lang="en-US"/>
        </a:p>
      </dgm:t>
    </dgm:pt>
    <dgm:pt modelId="{1687F30C-DAFC-4219-A0A9-253A6058CDD8}" type="sibTrans" cxnId="{3CC21DA4-846D-457B-B80A-E5DFB6513C88}">
      <dgm:prSet/>
      <dgm:spPr/>
      <dgm:t>
        <a:bodyPr/>
        <a:lstStyle/>
        <a:p>
          <a:endParaRPr lang="en-US"/>
        </a:p>
      </dgm:t>
    </dgm:pt>
    <dgm:pt modelId="{240ABBEC-23FD-4CB2-B0C8-B57DAA592C72}">
      <dgm:prSet phldrT="[Text]" custT="1"/>
      <dgm:spPr/>
      <dgm:t>
        <a:bodyPr/>
        <a:lstStyle/>
        <a:p>
          <a:r>
            <a:rPr lang="en-US" sz="2400" dirty="0" smtClean="0">
              <a:latin typeface="Jokerman" pitchFamily="82" charset="0"/>
            </a:rPr>
            <a:t>Bacteria</a:t>
          </a:r>
        </a:p>
        <a:p>
          <a:endParaRPr lang="en-US" sz="2400" dirty="0" smtClean="0">
            <a:latin typeface="Jokerman" pitchFamily="82" charset="0"/>
          </a:endParaRPr>
        </a:p>
        <a:p>
          <a:endParaRPr lang="en-US" sz="2400" dirty="0" smtClean="0">
            <a:latin typeface="Jokerman" pitchFamily="82" charset="0"/>
          </a:endParaRPr>
        </a:p>
        <a:p>
          <a:endParaRPr lang="en-US" sz="2400" dirty="0">
            <a:latin typeface="Jokerman" pitchFamily="82" charset="0"/>
          </a:endParaRPr>
        </a:p>
      </dgm:t>
    </dgm:pt>
    <dgm:pt modelId="{BB6F0FF6-9075-45AB-A3CD-A340AC5A0974}" type="parTrans" cxnId="{5A4F20D9-7EAC-4D0F-A9B5-23A430482A41}">
      <dgm:prSet/>
      <dgm:spPr/>
      <dgm:t>
        <a:bodyPr/>
        <a:lstStyle/>
        <a:p>
          <a:endParaRPr lang="en-US"/>
        </a:p>
      </dgm:t>
    </dgm:pt>
    <dgm:pt modelId="{9EC450E1-3AE3-454C-B3BC-41FA28D8DEBD}" type="sibTrans" cxnId="{5A4F20D9-7EAC-4D0F-A9B5-23A430482A41}">
      <dgm:prSet/>
      <dgm:spPr/>
      <dgm:t>
        <a:bodyPr/>
        <a:lstStyle/>
        <a:p>
          <a:endParaRPr lang="en-US"/>
        </a:p>
      </dgm:t>
    </dgm:pt>
    <dgm:pt modelId="{3E276A3F-8215-4EDA-B4C6-E049EBFE48A2}" type="pres">
      <dgm:prSet presAssocID="{D1545F38-E821-4437-A88D-5BF782A0DC1D}" presName="compositeShape" presStyleCnt="0">
        <dgm:presLayoutVars>
          <dgm:chMax val="7"/>
          <dgm:dir/>
          <dgm:resizeHandles val="exact"/>
        </dgm:presLayoutVars>
      </dgm:prSet>
      <dgm:spPr/>
    </dgm:pt>
    <dgm:pt modelId="{79BD68A1-3566-478E-B0F0-F13DB4968AA4}" type="pres">
      <dgm:prSet presAssocID="{8E122672-EF96-412A-B540-FA9FA202BA69}" presName="circ1" presStyleLbl="vennNode1" presStyleIdx="0" presStyleCnt="2"/>
      <dgm:spPr/>
      <dgm:t>
        <a:bodyPr/>
        <a:lstStyle/>
        <a:p>
          <a:endParaRPr lang="en-US"/>
        </a:p>
      </dgm:t>
    </dgm:pt>
    <dgm:pt modelId="{351E8E7A-0052-430D-AFC3-05219E34D5A2}" type="pres">
      <dgm:prSet presAssocID="{8E122672-EF96-412A-B540-FA9FA202BA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82A09-EE6A-4401-8CBF-B4F2257F266E}" type="pres">
      <dgm:prSet presAssocID="{240ABBEC-23FD-4CB2-B0C8-B57DAA592C72}" presName="circ2" presStyleLbl="vennNode1" presStyleIdx="1" presStyleCnt="2" custLinFactNeighborX="604" custLinFactNeighborY="-1033"/>
      <dgm:spPr/>
      <dgm:t>
        <a:bodyPr/>
        <a:lstStyle/>
        <a:p>
          <a:endParaRPr lang="en-US"/>
        </a:p>
      </dgm:t>
    </dgm:pt>
    <dgm:pt modelId="{CF89E6C2-7440-46F1-BC3A-CF1983DED4D9}" type="pres">
      <dgm:prSet presAssocID="{240ABBEC-23FD-4CB2-B0C8-B57DAA592C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21DA4-846D-457B-B80A-E5DFB6513C88}" srcId="{D1545F38-E821-4437-A88D-5BF782A0DC1D}" destId="{8E122672-EF96-412A-B540-FA9FA202BA69}" srcOrd="0" destOrd="0" parTransId="{20B87272-1B65-4918-AE4B-CADF0DE6F06D}" sibTransId="{1687F30C-DAFC-4219-A0A9-253A6058CDD8}"/>
    <dgm:cxn modelId="{67DD6823-F667-414A-BD2D-1AED81546B74}" type="presOf" srcId="{D1545F38-E821-4437-A88D-5BF782A0DC1D}" destId="{3E276A3F-8215-4EDA-B4C6-E049EBFE48A2}" srcOrd="0" destOrd="0" presId="urn:microsoft.com/office/officeart/2005/8/layout/venn1"/>
    <dgm:cxn modelId="{B6E18B7C-27EE-482A-ACDC-0224CCF09A7E}" type="presOf" srcId="{8E122672-EF96-412A-B540-FA9FA202BA69}" destId="{79BD68A1-3566-478E-B0F0-F13DB4968AA4}" srcOrd="0" destOrd="0" presId="urn:microsoft.com/office/officeart/2005/8/layout/venn1"/>
    <dgm:cxn modelId="{4BFDCBDD-D3FE-4DA3-B7A4-2AF69B2E09F5}" type="presOf" srcId="{8E122672-EF96-412A-B540-FA9FA202BA69}" destId="{351E8E7A-0052-430D-AFC3-05219E34D5A2}" srcOrd="1" destOrd="0" presId="urn:microsoft.com/office/officeart/2005/8/layout/venn1"/>
    <dgm:cxn modelId="{5A4F20D9-7EAC-4D0F-A9B5-23A430482A41}" srcId="{D1545F38-E821-4437-A88D-5BF782A0DC1D}" destId="{240ABBEC-23FD-4CB2-B0C8-B57DAA592C72}" srcOrd="1" destOrd="0" parTransId="{BB6F0FF6-9075-45AB-A3CD-A340AC5A0974}" sibTransId="{9EC450E1-3AE3-454C-B3BC-41FA28D8DEBD}"/>
    <dgm:cxn modelId="{A484ED40-92C1-47B8-A2D9-DA022ABBE695}" type="presOf" srcId="{240ABBEC-23FD-4CB2-B0C8-B57DAA592C72}" destId="{CF89E6C2-7440-46F1-BC3A-CF1983DED4D9}" srcOrd="1" destOrd="0" presId="urn:microsoft.com/office/officeart/2005/8/layout/venn1"/>
    <dgm:cxn modelId="{B035A414-B4F0-4CA8-904E-34B1C2B92311}" type="presOf" srcId="{240ABBEC-23FD-4CB2-B0C8-B57DAA592C72}" destId="{46982A09-EE6A-4401-8CBF-B4F2257F266E}" srcOrd="0" destOrd="0" presId="urn:microsoft.com/office/officeart/2005/8/layout/venn1"/>
    <dgm:cxn modelId="{6B3DEB32-400D-41C3-93D1-FE7165A16E0E}" type="presParOf" srcId="{3E276A3F-8215-4EDA-B4C6-E049EBFE48A2}" destId="{79BD68A1-3566-478E-B0F0-F13DB4968AA4}" srcOrd="0" destOrd="0" presId="urn:microsoft.com/office/officeart/2005/8/layout/venn1"/>
    <dgm:cxn modelId="{20954C2F-B4FF-4586-9884-90CADFF0B295}" type="presParOf" srcId="{3E276A3F-8215-4EDA-B4C6-E049EBFE48A2}" destId="{351E8E7A-0052-430D-AFC3-05219E34D5A2}" srcOrd="1" destOrd="0" presId="urn:microsoft.com/office/officeart/2005/8/layout/venn1"/>
    <dgm:cxn modelId="{BF513252-0142-4D8E-87DF-94C59DC6E068}" type="presParOf" srcId="{3E276A3F-8215-4EDA-B4C6-E049EBFE48A2}" destId="{46982A09-EE6A-4401-8CBF-B4F2257F266E}" srcOrd="2" destOrd="0" presId="urn:microsoft.com/office/officeart/2005/8/layout/venn1"/>
    <dgm:cxn modelId="{4AC49FD1-F420-44AB-BC26-F8AAA70BCD30}" type="presParOf" srcId="{3E276A3F-8215-4EDA-B4C6-E049EBFE48A2}" destId="{CF89E6C2-7440-46F1-BC3A-CF1983DED4D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39AC9-568F-4B68-8F49-3D51690CC008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37FE2-3CC8-4503-9600-1D396062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432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06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9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4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9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2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6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9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65A2-2F55-4665-9F30-C22D561E957A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8447F1A-6348-45F4-87D7-0146289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06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youtube.com/watch?v=s-HThHRV4uo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M3vhZrNa7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hyperlink" Target="http://rds.yahoo.com/_ylt=A0WTb_gRrKZL7U8AwiGjzbkF/SIG=12t1vol53/EXP=1269300625/**http:/microbiologystudents.com/data/gal_media/1024033_com_h1n1_influ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ds.yahoo.com/_ylt=A0WTb_gzraZLozUAeWqjzbkF/SIG=12qc2do2p/EXP=1269300915/**http:/www.rkm.com.au/imagelibrary/thumbnails/Rabies-virion-tilted.jpg" TargetMode="External"/><Relationship Id="rId11" Type="http://schemas.openxmlformats.org/officeDocument/2006/relationships/hyperlink" Target="http://rds.yahoo.com/_ylt=A0WTb_hArKZLZw8Ay32jzbkF/SIG=11svc574l/EXP=1269300672/**http:/planetflu.com/images/flu.ht20.jpg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hyperlink" Target="http://rds.yahoo.com/_ylt=A0WTb_j4rKZLGwwAVoWjzbkF/SIG=12negl7i6/EXP=1269300856/**http:/www.iayork.com/Images/2008/4-7-08/HepatitisVirusWellcome.jpg" TargetMode="External"/><Relationship Id="rId9" Type="http://schemas.openxmlformats.org/officeDocument/2006/relationships/hyperlink" Target="http://rds.yahoo.com/_ylt=A0WTb_jErKZLt3AAH.KjzbkF/SIG=12bjedcfm/EXP=1269300804/**http:/www.wales.nhs.uk/sites3/gallery/719/measles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fbin2dgz7llg/characteristics-of-life-with-videos/#_=_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pages/frontline/hunting-the-nightmare-bacteri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hotostogo.com/store/Chubby.asp?ImageNumber=5849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2925" y="1554051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Today’s Agenda:</a:t>
            </a:r>
          </a:p>
          <a:p>
            <a:pPr lvl="1"/>
            <a:r>
              <a:rPr lang="en-US" sz="2400" dirty="0" smtClean="0"/>
              <a:t>Collect $ and signed syllabi</a:t>
            </a:r>
          </a:p>
          <a:p>
            <a:pPr lvl="1"/>
            <a:r>
              <a:rPr lang="en-US" sz="2400" dirty="0" smtClean="0"/>
              <a:t>CREEK WEEK!!</a:t>
            </a:r>
          </a:p>
          <a:p>
            <a:pPr lvl="1"/>
            <a:r>
              <a:rPr lang="en-US" sz="2400" dirty="0" smtClean="0"/>
              <a:t>Review Characteristics from last class</a:t>
            </a:r>
          </a:p>
          <a:p>
            <a:pPr lvl="1"/>
            <a:r>
              <a:rPr lang="en-US" sz="2400" dirty="0" smtClean="0"/>
              <a:t>Characteristics of Life Notes</a:t>
            </a:r>
          </a:p>
          <a:p>
            <a:pPr lvl="1"/>
            <a:r>
              <a:rPr lang="en-US" sz="2400" dirty="0" smtClean="0"/>
              <a:t>Review</a:t>
            </a:r>
          </a:p>
          <a:p>
            <a:pPr lvl="1"/>
            <a:r>
              <a:rPr lang="en-US" sz="2400" dirty="0" smtClean="0"/>
              <a:t>Mnemonic Creation Activity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8693239" y="3850783"/>
            <a:ext cx="3181082" cy="2704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Please bring a binder/folder and tabs for NEXT CLASS!!!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8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Mnemonic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Brainstorm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 your partner jot down as many things as you know about bacteria and viruses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Jokerman" pitchFamily="82" charset="0"/>
              </a:rPr>
              <a:t>Bacteria vs. Virus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https://www.youtube.com/watch?v=s-HThHRV4uo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0915700"/>
              </p:ext>
            </p:extLst>
          </p:nvPr>
        </p:nvGraphicFramePr>
        <p:xfrm>
          <a:off x="2889195" y="2452255"/>
          <a:ext cx="7307750" cy="412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https://www.youtube.com/watch?v=JUlGN5XJ5dc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4421" y="734291"/>
            <a:ext cx="366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Jokerman" pitchFamily="82" charset="0"/>
              </a:rPr>
              <a:t>ZIKA </a:t>
            </a:r>
            <a:r>
              <a:rPr lang="en-US" sz="4800" dirty="0">
                <a:solidFill>
                  <a:schemeClr val="accent1"/>
                </a:solidFill>
                <a:latin typeface="Jokerman" pitchFamily="82" charset="0"/>
              </a:rPr>
              <a:t>Virus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www.youtube.com/watch?v=aM3vhZrNa7E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590452" y="1086738"/>
            <a:ext cx="36576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Enclosed by a cell wall</a:t>
            </a:r>
          </a:p>
          <a:p>
            <a:r>
              <a:rPr lang="en-US" altLang="en-US" sz="2400" dirty="0"/>
              <a:t>Contains cytoplasm and hereditary material of the cell</a:t>
            </a:r>
          </a:p>
          <a:p>
            <a:r>
              <a:rPr lang="en-US" altLang="en-US" sz="2400" dirty="0" err="1"/>
              <a:t>Ribsomes</a:t>
            </a:r>
            <a:r>
              <a:rPr lang="en-US" altLang="en-US" sz="2400" dirty="0"/>
              <a:t> are the only organelle found in the cytoplasm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6215" y="4384733"/>
            <a:ext cx="1666074" cy="1904085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981200" y="439680"/>
            <a:ext cx="4275740" cy="620719"/>
          </a:xfrm>
        </p:spPr>
        <p:txBody>
          <a:bodyPr/>
          <a:lstStyle/>
          <a:p>
            <a:r>
              <a:rPr lang="en-US" sz="3600" dirty="0" smtClean="0">
                <a:latin typeface="Jokerman" pitchFamily="82" charset="0"/>
              </a:rPr>
              <a:t>Bacteria</a:t>
            </a:r>
            <a:endParaRPr lang="en-US" sz="3600" dirty="0">
              <a:latin typeface="Jokerman" pitchFamily="82" charset="0"/>
            </a:endParaRPr>
          </a:p>
        </p:txBody>
      </p:sp>
      <p:pic>
        <p:nvPicPr>
          <p:cNvPr id="15" name="Picture 4" descr="viru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9863" y="1086738"/>
            <a:ext cx="1435685" cy="1945458"/>
          </a:xfrm>
          <a:noFill/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924973" y="439679"/>
            <a:ext cx="4123035" cy="620719"/>
          </a:xfrm>
        </p:spPr>
        <p:txBody>
          <a:bodyPr/>
          <a:lstStyle/>
          <a:p>
            <a:r>
              <a:rPr lang="en-US" sz="3600" dirty="0" smtClean="0">
                <a:latin typeface="Jokerman" pitchFamily="82" charset="0"/>
              </a:rPr>
              <a:t>Virus</a:t>
            </a:r>
            <a:endParaRPr lang="en-US" sz="3600" dirty="0">
              <a:latin typeface="Jokerman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248706" y="1304969"/>
            <a:ext cx="4123035" cy="50254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altLang="en-US" sz="2800" dirty="0"/>
              <a:t>DNA or RNA (retrovirus)</a:t>
            </a:r>
          </a:p>
          <a:p>
            <a:pPr>
              <a:lnSpc>
                <a:spcPct val="80000"/>
              </a:lnSpc>
              <a:buNone/>
            </a:pPr>
            <a:endParaRPr lang="en-GB" altLang="en-US" sz="2800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Surrounded by protective protein coat (</a:t>
            </a:r>
            <a:r>
              <a:rPr lang="en-GB" altLang="en-US" sz="2800" b="1" dirty="0"/>
              <a:t>capsid)</a:t>
            </a:r>
          </a:p>
          <a:p>
            <a:pPr>
              <a:lnSpc>
                <a:spcPct val="80000"/>
              </a:lnSpc>
              <a:buNone/>
            </a:pPr>
            <a:endParaRPr lang="en-GB" altLang="en-US" sz="2800" b="1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Genetic material carries information for multiplication</a:t>
            </a:r>
          </a:p>
          <a:p>
            <a:pPr>
              <a:lnSpc>
                <a:spcPct val="80000"/>
              </a:lnSpc>
              <a:buNone/>
            </a:pPr>
            <a:endParaRPr lang="en-GB" altLang="en-US" sz="2800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Hijacks biochemical machinery of host cell to carry these processes out </a:t>
            </a:r>
            <a:endParaRPr lang="en-US" altLang="en-US" sz="2800" b="1" dirty="0"/>
          </a:p>
          <a:p>
            <a:endParaRPr lang="en-US" dirty="0"/>
          </a:p>
        </p:txBody>
      </p:sp>
      <p:pic>
        <p:nvPicPr>
          <p:cNvPr id="17" name="Picture 8" descr="HIV-Stru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50" y="3817682"/>
            <a:ext cx="1758395" cy="142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0"/>
            <a:ext cx="83058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Infectious disease can be spread through: 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Comic Sans MS" pitchFamily="66" charset="0"/>
              </a:rPr>
              <a:t>    1. </a:t>
            </a:r>
            <a:r>
              <a:rPr lang="en-US" altLang="en-US" b="1" dirty="0">
                <a:latin typeface="Comic Sans MS" pitchFamily="66" charset="0"/>
              </a:rPr>
              <a:t>contact with an infected person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Comic Sans MS" pitchFamily="66" charset="0"/>
              </a:rPr>
              <a:t>        ex: Influenza (V)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Comic Sans MS" pitchFamily="66" charset="0"/>
              </a:rPr>
              <a:t>   2.  </a:t>
            </a:r>
            <a:r>
              <a:rPr lang="en-US" altLang="en-US" b="1" dirty="0">
                <a:latin typeface="Comic Sans MS" pitchFamily="66" charset="0"/>
              </a:rPr>
              <a:t>contact with a contaminated object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Comic Sans MS" pitchFamily="66" charset="0"/>
              </a:rPr>
              <a:t>        ex: Influenza (V)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Comic Sans MS" pitchFamily="66" charset="0"/>
              </a:rPr>
              <a:t>   3.  </a:t>
            </a:r>
            <a:r>
              <a:rPr lang="en-US" altLang="en-US" b="1" dirty="0">
                <a:latin typeface="Comic Sans MS" pitchFamily="66" charset="0"/>
              </a:rPr>
              <a:t>contact with an infected animal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Comic Sans MS" pitchFamily="66" charset="0"/>
              </a:rPr>
              <a:t>      ex: Lyme Disease (B): Bite from infected </a:t>
            </a:r>
            <a:r>
              <a:rPr lang="en-US" altLang="en-US" dirty="0" smtClean="0">
                <a:latin typeface="Comic Sans MS" pitchFamily="66" charset="0"/>
              </a:rPr>
              <a:t>tick contact </a:t>
            </a:r>
            <a:r>
              <a:rPr lang="en-US" altLang="en-US" dirty="0">
                <a:latin typeface="Comic Sans MS" pitchFamily="66" charset="0"/>
              </a:rPr>
              <a:t>with an environmental source.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994564"/>
            <a:ext cx="1628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8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81200" y="1600200"/>
            <a:ext cx="4953000" cy="495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"/>
              <a:buChar char=""/>
              <a:defRPr/>
            </a:pPr>
            <a:r>
              <a:rPr lang="en-US"/>
              <a:t>Cause disease by either damaging or killing cells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/>
              <a:t>First attaches itself to a healthy cell and then injects its DNA or RNA into cell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/>
              <a:t>Then replicates once inside infected cell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/>
              <a:t>No Cure, just prevention with vaccine. 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b="1" i="1"/>
              <a:t>Vaccines</a:t>
            </a:r>
            <a:r>
              <a:rPr lang="en-US"/>
              <a:t>: a substance introduced into the body to stimulate the production of chemicals that destroy specific viruses or bacteria..</a:t>
            </a:r>
          </a:p>
          <a:p>
            <a:pPr marL="274320" indent="-274320">
              <a:buFont typeface="Wingdings"/>
              <a:buChar char=""/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1" y="2209800"/>
            <a:ext cx="3243263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453709"/>
            <a:ext cx="7839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Diseases Caused by </a:t>
            </a:r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Viruses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81200" y="1600200"/>
            <a:ext cx="36576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Rabies</a:t>
            </a:r>
          </a:p>
          <a:p>
            <a:r>
              <a:rPr lang="en-US" altLang="en-US"/>
              <a:t>Influenza</a:t>
            </a:r>
          </a:p>
          <a:p>
            <a:r>
              <a:rPr lang="en-US" altLang="en-US"/>
              <a:t>West Nile Virus</a:t>
            </a:r>
          </a:p>
          <a:p>
            <a:r>
              <a:rPr lang="en-US" altLang="en-US"/>
              <a:t>Viral Meningitis</a:t>
            </a:r>
          </a:p>
          <a:p>
            <a:r>
              <a:rPr lang="en-US" altLang="en-US"/>
              <a:t>Polio</a:t>
            </a:r>
          </a:p>
          <a:p>
            <a:r>
              <a:rPr lang="en-US" altLang="en-US"/>
              <a:t>Common Cold</a:t>
            </a:r>
          </a:p>
          <a:p>
            <a:endParaRPr lang="en-US" alt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794375" y="1600200"/>
            <a:ext cx="36576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AIDS/HIV</a:t>
            </a:r>
          </a:p>
          <a:p>
            <a:r>
              <a:rPr lang="en-US" altLang="en-US"/>
              <a:t>Chicken Pox</a:t>
            </a:r>
          </a:p>
          <a:p>
            <a:r>
              <a:rPr lang="en-US" altLang="en-US"/>
              <a:t>Small Pox</a:t>
            </a:r>
          </a:p>
          <a:p>
            <a:r>
              <a:rPr lang="en-US" altLang="en-US"/>
              <a:t>Yellow Fever  </a:t>
            </a:r>
            <a:r>
              <a:rPr lang="en-US" altLang="en-US" b="1"/>
              <a:t>*</a:t>
            </a:r>
            <a:endParaRPr lang="en-US" altLang="en-US"/>
          </a:p>
          <a:p>
            <a:r>
              <a:rPr lang="en-US" altLang="en-US"/>
              <a:t>Ebola</a:t>
            </a:r>
          </a:p>
          <a:p>
            <a:r>
              <a:rPr lang="en-US" altLang="en-US"/>
              <a:t>SARS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66109" y="672693"/>
            <a:ext cx="787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Jokerman" pitchFamily="82" charset="0"/>
              </a:rPr>
              <a:t>Diseases Caused by </a:t>
            </a:r>
            <a:r>
              <a:rPr lang="en-US" sz="3600" dirty="0" smtClean="0">
                <a:solidFill>
                  <a:schemeClr val="accent3"/>
                </a:solidFill>
                <a:latin typeface="Jokerman" pitchFamily="82" charset="0"/>
              </a:rPr>
              <a:t>Viruses</a:t>
            </a:r>
            <a:endParaRPr lang="en-US" sz="3600" dirty="0">
              <a:solidFill>
                <a:schemeClr val="accent3"/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2597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33601" y="3429000"/>
            <a:ext cx="1855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/>
              <a:t>H1N1: Swine Flu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438401" y="6324601"/>
            <a:ext cx="183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/>
              <a:t>H5N1: Avian Flu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162801" y="381001"/>
            <a:ext cx="96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/>
              <a:t>Measles</a:t>
            </a:r>
          </a:p>
        </p:txBody>
      </p:sp>
      <p:pic>
        <p:nvPicPr>
          <p:cNvPr id="6" name="Picture 14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4" y="3429000"/>
            <a:ext cx="23320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839200" y="30480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/>
              <a:t>Hepatitis</a:t>
            </a:r>
          </a:p>
        </p:txBody>
      </p:sp>
      <p:pic>
        <p:nvPicPr>
          <p:cNvPr id="8" name="Picture 17" descr="View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7010401" y="2438401"/>
            <a:ext cx="84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/>
              <a:t>Rabies</a:t>
            </a:r>
          </a:p>
        </p:txBody>
      </p:sp>
      <p:pic>
        <p:nvPicPr>
          <p:cNvPr id="10" name="Picture 20" descr="West-Nile-W-4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1"/>
            <a:ext cx="24384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953000" y="5867401"/>
            <a:ext cx="1722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/>
              <a:t>West Nile Virus</a:t>
            </a:r>
          </a:p>
        </p:txBody>
      </p:sp>
      <p:pic>
        <p:nvPicPr>
          <p:cNvPr id="12" name="Picture 11" descr="View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6" y="0"/>
            <a:ext cx="23717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View 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22" y="4143817"/>
            <a:ext cx="23812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4818" y="2452254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uice ITC" pitchFamily="82" charset="0"/>
              </a:rPr>
              <a:t>Characteristics of </a:t>
            </a:r>
            <a: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uice ITC" pitchFamily="82" charset="0"/>
              </a:rPr>
              <a:t>life</a:t>
            </a:r>
            <a: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uice ITC" pitchFamily="82" charset="0"/>
              </a:rPr>
              <a:t>!</a:t>
            </a:r>
            <a:b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uice ITC" pitchFamily="82" charset="0"/>
              </a:rPr>
            </a:br>
            <a:endParaRPr lang="en-US" sz="8000" b="1" dirty="0">
              <a:solidFill>
                <a:schemeClr val="tx2">
                  <a:lumMod val="60000"/>
                  <a:lumOff val="40000"/>
                </a:schemeClr>
              </a:solidFill>
              <a:latin typeface="Juice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447800"/>
            <a:ext cx="9144000" cy="762000"/>
          </a:xfrm>
        </p:spPr>
        <p:txBody>
          <a:bodyPr>
            <a:normAutofit lnSpcReduction="10000"/>
          </a:bodyPr>
          <a:lstStyle/>
          <a:p>
            <a:pPr marL="514350" indent="-514350"/>
            <a:endParaRPr lang="en-US" dirty="0" smtClean="0">
              <a:latin typeface="Kristen ITC" pitchFamily="66" charset="0"/>
            </a:endParaRPr>
          </a:p>
          <a:p>
            <a:pPr marL="514350" indent="-514350"/>
            <a:r>
              <a:rPr lang="en-US" dirty="0" smtClean="0">
                <a:latin typeface="Kristen ITC" pitchFamily="66" charset="0"/>
              </a:rPr>
              <a:t>   </a:t>
            </a:r>
          </a:p>
          <a:p>
            <a:pPr marL="514350" indent="-514350"/>
            <a:endParaRPr lang="en-US" sz="4800" dirty="0">
              <a:latin typeface="Kristen ITC" pitchFamily="66" charset="0"/>
            </a:endParaRPr>
          </a:p>
          <a:p>
            <a:pPr marL="514350" indent="-514350" algn="l"/>
            <a:endParaRPr lang="en-US" dirty="0" smtClean="0">
              <a:latin typeface="Kristen ITC" pitchFamily="66" charset="0"/>
            </a:endParaRPr>
          </a:p>
          <a:p>
            <a:pPr marL="514350" indent="-514350"/>
            <a:endParaRPr lang="en-US" dirty="0" smtClean="0">
              <a:latin typeface="Kristen ITC" pitchFamily="66" charset="0"/>
            </a:endParaRPr>
          </a:p>
          <a:p>
            <a:endParaRPr lang="en-US" dirty="0"/>
          </a:p>
          <a:p>
            <a:pPr algn="l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4818" y="2452254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https://prezi.com/fbin2dgz7llg/characteristics-of-life-with-videos</a:t>
            </a:r>
            <a:r>
              <a:rPr lang="en-US" dirty="0" smtClean="0">
                <a:hlinkClick r:id="rId2"/>
              </a:rPr>
              <a:t>/#_=_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457200"/>
            <a:ext cx="812760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Jokerman" pitchFamily="82" charset="0"/>
              </a:rPr>
              <a:t>Diseases Caused by 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okerman" pitchFamily="82" charset="0"/>
              </a:rPr>
              <a:t>Bacteria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Jokerman" pitchFamily="8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600200"/>
            <a:ext cx="4495800" cy="4572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"/>
              <a:buChar char=""/>
              <a:defRPr/>
            </a:pPr>
            <a:r>
              <a:rPr lang="en-US"/>
              <a:t>Use antibiotics to cure bacterial infections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b="1" i="1">
                <a:latin typeface="Comic Sans MS" pitchFamily="66" charset="0"/>
              </a:rPr>
              <a:t>Antibiotics</a:t>
            </a:r>
            <a:r>
              <a:rPr lang="en-US">
                <a:latin typeface="Comic Sans MS" pitchFamily="66" charset="0"/>
              </a:rPr>
              <a:t> or a chemical that can kill bacteria without harming a person’s cell</a:t>
            </a:r>
            <a:endParaRPr lang="en-US"/>
          </a:p>
          <a:p>
            <a:pPr marL="274320" indent="-274320">
              <a:buFont typeface="Wingdings"/>
              <a:buChar char=""/>
              <a:defRPr/>
            </a:pPr>
            <a:r>
              <a:rPr lang="en-US"/>
              <a:t>Bacteria can develop a resistance to antibiotic and will no longer kill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/>
              <a:t>This is what happens when you do not take medicine completely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37219" y="1600200"/>
            <a:ext cx="301336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Anthrax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Lyme Disease  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Leprosy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Bacterial Meningitis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dirty="0"/>
              <a:t>Strep Throat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en-US" b="1" dirty="0" smtClean="0"/>
              <a:t>Tuberculosis</a:t>
            </a:r>
            <a:endParaRPr lang="en-US" b="1" i="1" dirty="0"/>
          </a:p>
          <a:p>
            <a:pPr marL="274320" indent="-274320">
              <a:buFont typeface="Wingdings"/>
              <a:buChar char="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3" y="300836"/>
            <a:ext cx="9085402" cy="68488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Jokerman" pitchFamily="82" charset="0"/>
              </a:rPr>
              <a:t>Virus vs. Bacteria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Jokerman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90895"/>
              </p:ext>
            </p:extLst>
          </p:nvPr>
        </p:nvGraphicFramePr>
        <p:xfrm>
          <a:off x="1572980" y="1443836"/>
          <a:ext cx="7972803" cy="47768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57601"/>
                <a:gridCol w="2657601"/>
                <a:gridCol w="2657601"/>
              </a:tblGrid>
              <a:tr h="219598">
                <a:tc gridSpan="3">
                  <a:txBody>
                    <a:bodyPr/>
                    <a:lstStyle/>
                    <a:p>
                      <a:r>
                        <a:rPr lang="en-US" sz="1000" dirty="0"/>
                        <a:t>Bacteria and Viruses Comparison </a:t>
                      </a:r>
                    </a:p>
                  </a:txBody>
                  <a:tcPr marL="48601" marR="48601" marT="24300" marB="243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589">
                <a:tc>
                  <a:txBody>
                    <a:bodyPr/>
                    <a:lstStyle/>
                    <a:p>
                      <a:pPr algn="l"/>
                      <a:endParaRPr lang="en-US" sz="1000">
                        <a:effectLst/>
                      </a:endParaRPr>
                    </a:p>
                  </a:txBody>
                  <a:tcPr marL="15188" marR="15188" marT="15188" marB="151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Bacteria</a:t>
                      </a:r>
                    </a:p>
                  </a:txBody>
                  <a:tcPr marL="15188" marR="15188" marT="15188" marB="1518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Virus</a:t>
                      </a:r>
                    </a:p>
                  </a:txBody>
                  <a:tcPr marL="15188" marR="15188" marT="15188" marB="1518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1774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Nucleus</a:t>
                      </a:r>
                    </a:p>
                  </a:txBody>
                  <a:tcPr marL="15188" marR="15188" marT="15188" marB="1518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No</a:t>
                      </a:r>
                    </a:p>
                  </a:txBody>
                  <a:tcPr marL="15188" marR="15188" marT="15188" marB="1518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No, they have no cells</a:t>
                      </a:r>
                    </a:p>
                  </a:txBody>
                  <a:tcPr marL="15188" marR="15188" marT="15188" marB="1518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106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Reproduction</a:t>
                      </a:r>
                    </a:p>
                  </a:txBody>
                  <a:tcPr marL="15188" marR="15188" marT="15188" marB="1518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Fission, conjugation &amp; spore formation</a:t>
                      </a:r>
                    </a:p>
                  </a:txBody>
                  <a:tcPr marL="15188" marR="15188" marT="15188" marB="1518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Dependent on host cell machinery</a:t>
                      </a:r>
                    </a:p>
                  </a:txBody>
                  <a:tcPr marL="15188" marR="15188" marT="15188" marB="1518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1774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Can cause disease?</a:t>
                      </a:r>
                    </a:p>
                  </a:txBody>
                  <a:tcPr marL="15188" marR="15188" marT="15188" marB="1518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Yes</a:t>
                      </a:r>
                    </a:p>
                  </a:txBody>
                  <a:tcPr marL="15188" marR="15188" marT="15188" marB="1518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Yes</a:t>
                      </a:r>
                    </a:p>
                  </a:txBody>
                  <a:tcPr marL="15188" marR="15188" marT="15188" marB="1518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965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Structures</a:t>
                      </a:r>
                    </a:p>
                  </a:txBody>
                  <a:tcPr marL="15188" marR="15188" marT="15188" marB="1518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DNA &amp; RNA float in the cytoplasm, surrounded by cell membrane &amp; wall</a:t>
                      </a:r>
                    </a:p>
                  </a:txBody>
                  <a:tcPr marL="15188" marR="15188" marT="15188" marB="1518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DNA or RNA enclosed within a protein coat (capsid)</a:t>
                      </a:r>
                    </a:p>
                  </a:txBody>
                  <a:tcPr marL="15188" marR="15188" marT="15188" marB="1518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28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Living Attributes</a:t>
                      </a:r>
                    </a:p>
                  </a:txBody>
                  <a:tcPr marL="15188" marR="15188" marT="15188" marB="1518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Living organism</a:t>
                      </a:r>
                    </a:p>
                  </a:txBody>
                  <a:tcPr marL="15188" marR="15188" marT="15188" marB="1518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Non-living</a:t>
                      </a:r>
                    </a:p>
                  </a:txBody>
                  <a:tcPr marL="15188" marR="15188" marT="15188" marB="1518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28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Infection</a:t>
                      </a:r>
                    </a:p>
                  </a:txBody>
                  <a:tcPr marL="15188" marR="15188" marT="15188" marB="1518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Localized</a:t>
                      </a:r>
                    </a:p>
                  </a:txBody>
                  <a:tcPr marL="15188" marR="15188" marT="15188" marB="1518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Systemic</a:t>
                      </a:r>
                    </a:p>
                  </a:txBody>
                  <a:tcPr marL="15188" marR="15188" marT="15188" marB="1518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9656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Beneficial</a:t>
                      </a:r>
                    </a:p>
                  </a:txBody>
                  <a:tcPr marL="15188" marR="15188" marT="15188" marB="1518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Some (photosynthesis, vitamin production, nitrogen fixation)</a:t>
                      </a:r>
                    </a:p>
                  </a:txBody>
                  <a:tcPr marL="15188" marR="15188" marT="15188" marB="1518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Not beneficial</a:t>
                      </a:r>
                    </a:p>
                  </a:txBody>
                  <a:tcPr marL="15188" marR="15188" marT="15188" marB="1518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939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How treated?</a:t>
                      </a:r>
                    </a:p>
                  </a:txBody>
                  <a:tcPr marL="15188" marR="15188" marT="15188" marB="1518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Antibiotics</a:t>
                      </a:r>
                    </a:p>
                  </a:txBody>
                  <a:tcPr marL="15188" marR="15188" marT="15188" marB="1518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Antivirals slow &amp; vaccines prevent</a:t>
                      </a:r>
                    </a:p>
                  </a:txBody>
                  <a:tcPr marL="15188" marR="15188" marT="15188" marB="1518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1774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# of cells</a:t>
                      </a:r>
                    </a:p>
                  </a:txBody>
                  <a:tcPr marL="15188" marR="15188" marT="15188" marB="1518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Unicellular</a:t>
                      </a:r>
                    </a:p>
                  </a:txBody>
                  <a:tcPr marL="15188" marR="15188" marT="15188" marB="1518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Non-living — no cells</a:t>
                      </a:r>
                    </a:p>
                  </a:txBody>
                  <a:tcPr marL="15188" marR="15188" marT="15188" marB="15188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022022" y="1083922"/>
            <a:ext cx="1527050" cy="488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Systemic</a:t>
            </a:r>
            <a:r>
              <a:rPr lang="en-US" sz="1600" dirty="0"/>
              <a:t> means it's in the blood stream and is spreading/has spread through the body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i="1" dirty="0"/>
              <a:t>Localized </a:t>
            </a:r>
            <a:r>
              <a:rPr lang="en-US" sz="1600" dirty="0"/>
              <a:t>means the infection is restricted to one small area only. An infected cut or ulcer is an example of this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2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Jokerman" pitchFamily="82" charset="0"/>
              </a:rPr>
              <a:t>Hunting the Nightmare Bacteria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http://www.pbs.org/wgbh/pages/frontline/hunting-the-nightmare-bacteria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Name the 3 diseases contracted</a:t>
            </a:r>
          </a:p>
          <a:p>
            <a:r>
              <a:rPr lang="en-US" dirty="0" smtClean="0"/>
              <a:t>For each provide:</a:t>
            </a:r>
          </a:p>
          <a:p>
            <a:pPr lvl="1"/>
            <a:r>
              <a:rPr lang="en-US" dirty="0" smtClean="0"/>
              <a:t>Characteristics of infection</a:t>
            </a:r>
          </a:p>
          <a:p>
            <a:pPr lvl="1"/>
            <a:r>
              <a:rPr lang="en-US" dirty="0" smtClean="0"/>
              <a:t>Cure?</a:t>
            </a:r>
          </a:p>
          <a:p>
            <a:pPr lvl="1"/>
            <a:r>
              <a:rPr lang="en-US" dirty="0" smtClean="0"/>
              <a:t>How was it contracted?</a:t>
            </a:r>
          </a:p>
          <a:p>
            <a:r>
              <a:rPr lang="en-US" dirty="0"/>
              <a:t>Overall question to answer:  What is the problem with antibiotics?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8" descr="dna58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74" y="4648199"/>
            <a:ext cx="7016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Life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59721" y="1540188"/>
            <a:ext cx="8915400" cy="4860611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3600" u="sng" dirty="0"/>
              <a:t>Made of Cells</a:t>
            </a:r>
          </a:p>
          <a:p>
            <a:pPr marL="990600" lvl="1" indent="-533400">
              <a:buFontTx/>
              <a:buAutoNum type="arabicPeriod"/>
            </a:pPr>
            <a:r>
              <a:rPr lang="en-US" sz="3600" dirty="0"/>
              <a:t>Living things are organized.</a:t>
            </a:r>
          </a:p>
          <a:p>
            <a:pPr marL="990600" lvl="1" indent="-533400">
              <a:buFontTx/>
              <a:buAutoNum type="arabicPeriod"/>
            </a:pPr>
            <a:r>
              <a:rPr lang="en-US" sz="3600" dirty="0"/>
              <a:t>They show an orderly structure.</a:t>
            </a:r>
          </a:p>
          <a:p>
            <a:pPr marL="990600" lvl="1" indent="-533400">
              <a:buFontTx/>
              <a:buAutoNum type="arabicPeriod"/>
            </a:pPr>
            <a:endParaRPr lang="en-US" sz="2500" dirty="0"/>
          </a:p>
          <a:p>
            <a:pPr marL="609600" indent="-609600">
              <a:buFontTx/>
              <a:buAutoNum type="arabicPeriod"/>
            </a:pPr>
            <a:r>
              <a:rPr lang="en-US" sz="3500" u="sng" dirty="0"/>
              <a:t>Universal genetic code</a:t>
            </a:r>
          </a:p>
          <a:p>
            <a:pPr marL="990600" lvl="1" indent="-533400">
              <a:buFontTx/>
              <a:buAutoNum type="arabicPeriod"/>
            </a:pPr>
            <a:r>
              <a:rPr lang="en-US" sz="3500" dirty="0"/>
              <a:t>All living things are made of cells that contain DNA!!!</a:t>
            </a:r>
          </a:p>
          <a:p>
            <a:pPr marL="990600" lvl="1" indent="-533400">
              <a:buFontTx/>
              <a:buAutoNum type="arabicPeriod"/>
            </a:pPr>
            <a:r>
              <a:rPr lang="en-US" sz="3500" dirty="0"/>
              <a:t>This is where organisms store the information they need to live, grow and reproduce.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0"/>
            <a:ext cx="7696200" cy="31242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3200" u="sng" dirty="0"/>
              <a:t>3. Reproduction</a:t>
            </a:r>
          </a:p>
          <a:p>
            <a:pPr marL="990600" lvl="1" indent="-533400">
              <a:buFontTx/>
              <a:buAutoNum type="arabicPeriod"/>
            </a:pPr>
            <a:r>
              <a:rPr lang="en-US" sz="3200" dirty="0"/>
              <a:t>Living things reproduce.</a:t>
            </a:r>
          </a:p>
          <a:p>
            <a:pPr marL="990600" lvl="1" indent="-533400">
              <a:buFontTx/>
              <a:buAutoNum type="arabicPeriod"/>
            </a:pPr>
            <a:r>
              <a:rPr lang="en-US" sz="3200" dirty="0"/>
              <a:t>Making offspring is essential to the survival of a species</a:t>
            </a:r>
          </a:p>
          <a:p>
            <a:pPr marL="609600" indent="-609600">
              <a:buFontTx/>
              <a:buAutoNum type="arabicPeriod" startAt="3"/>
            </a:pPr>
            <a:endParaRPr lang="en-US" sz="2400" u="sng" dirty="0"/>
          </a:p>
        </p:txBody>
      </p:sp>
      <p:pic>
        <p:nvPicPr>
          <p:cNvPr id="1028" name="Picture 4" descr="http://csls-text.c.u-tokyo.ac.jp/images/fig/fig12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7543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0884"/>
            <a:ext cx="8229600" cy="4389120"/>
          </a:xfrm>
        </p:spPr>
        <p:txBody>
          <a:bodyPr/>
          <a:lstStyle/>
          <a:p>
            <a:pPr marL="609600" indent="-609600">
              <a:buNone/>
            </a:pPr>
            <a:r>
              <a:rPr lang="en-US" sz="3200" u="sng" dirty="0"/>
              <a:t>4. Growth and Development</a:t>
            </a:r>
          </a:p>
          <a:p>
            <a:pPr marL="990600" lvl="1" indent="-533400">
              <a:buFontTx/>
              <a:buAutoNum type="arabicPeriod"/>
            </a:pPr>
            <a:r>
              <a:rPr lang="en-US" sz="2800" dirty="0"/>
              <a:t>Living things grow 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/>
              <a:t>Increase the amount of living material and form new structures</a:t>
            </a:r>
          </a:p>
          <a:p>
            <a:pPr marL="990600" lvl="1" indent="-533400">
              <a:buFontTx/>
              <a:buAutoNum type="arabicPeriod"/>
            </a:pPr>
            <a:r>
              <a:rPr lang="en-US" sz="2800" dirty="0"/>
              <a:t>Living things develop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/>
              <a:t>All the changes in the life of an organism</a:t>
            </a:r>
          </a:p>
          <a:p>
            <a:endParaRPr lang="en-US" dirty="0"/>
          </a:p>
        </p:txBody>
      </p:sp>
      <p:pic>
        <p:nvPicPr>
          <p:cNvPr id="3074" name="Picture 2" descr="http://assets.babycenter.com/ims/2015/07/fetalde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4" y="3306458"/>
            <a:ext cx="4987636" cy="3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92155" y="731115"/>
            <a:ext cx="10515600" cy="4351338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800" u="sng" dirty="0" smtClean="0"/>
              <a:t>5. Response to Stimuli/environment</a:t>
            </a:r>
            <a:r>
              <a:rPr lang="en-US" sz="2800" dirty="0" smtClean="0"/>
              <a:t>	</a:t>
            </a:r>
          </a:p>
          <a:p>
            <a:pPr marL="990600" lvl="1" indent="-533400">
              <a:buFontTx/>
              <a:buAutoNum type="arabicPeriod"/>
            </a:pPr>
            <a:r>
              <a:rPr lang="en-US" sz="2800" dirty="0" smtClean="0"/>
              <a:t>Living things adjust to their environment – air, temperature, other living things, etc.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 smtClean="0"/>
              <a:t>Ex:  Deciduous trees lose their leaves in the cold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 smtClean="0"/>
              <a:t>Stimulus = a condition that an organism must adjust to</a:t>
            </a:r>
          </a:p>
          <a:p>
            <a:pPr marL="1371600" lvl="2" indent="-457200">
              <a:buFontTx/>
              <a:buAutoNum type="arabicPeriod"/>
            </a:pPr>
            <a:r>
              <a:rPr lang="en-US" sz="2800" dirty="0" smtClean="0"/>
              <a:t>Response = a reaction to a stimulus</a:t>
            </a:r>
          </a:p>
        </p:txBody>
      </p:sp>
      <p:pic>
        <p:nvPicPr>
          <p:cNvPr id="4098" name="Picture 2" descr="http://3.bp.blogspot.com/-MB2Y9dIdEXk/UL3UOLQMKlI/AAAAAAAAAA8/jsXiCyZ2tWs/s1600/sensory+respon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78" y="4457412"/>
            <a:ext cx="6176963" cy="24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iology4isc.weebly.com/uploads/9/0/8/0/9080078/677671528.jpg?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614846"/>
            <a:ext cx="2568209" cy="170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896485" y="508026"/>
            <a:ext cx="8915400" cy="3777622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3200" u="sng" dirty="0" smtClean="0"/>
              <a:t>6. Maintain Homeostasis</a:t>
            </a:r>
          </a:p>
          <a:p>
            <a:pPr marL="990600" lvl="1" indent="-533400">
              <a:buFontTx/>
              <a:buAutoNum type="arabicPeriod"/>
            </a:pPr>
            <a:r>
              <a:rPr lang="en-US" sz="2800" dirty="0" smtClean="0"/>
              <a:t>Regulate and maintain an internal balance</a:t>
            </a:r>
          </a:p>
          <a:p>
            <a:pPr marL="990600" lvl="1" indent="-533400">
              <a:buFontTx/>
              <a:buAutoNum type="arabicPeriod"/>
            </a:pPr>
            <a:r>
              <a:rPr lang="en-US" sz="2800" dirty="0" smtClean="0"/>
              <a:t>Why?  They need an internal environment suitable for survival.</a:t>
            </a:r>
          </a:p>
          <a:p>
            <a:pPr marL="990600" lvl="1" indent="-533400">
              <a:buFontTx/>
              <a:buAutoNum type="arabicPeriod"/>
            </a:pPr>
            <a:r>
              <a:rPr lang="en-US" sz="2800" dirty="0" smtClean="0"/>
              <a:t>To do this, they respond to internal changes.</a:t>
            </a:r>
          </a:p>
        </p:txBody>
      </p:sp>
      <p:pic>
        <p:nvPicPr>
          <p:cNvPr id="8197" name="Picture 6" descr="a picture of thermometer . Hot . Still Life . Thermometer . Close-up . Vertical . White Background . Silhouettable . Temperature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71059"/>
            <a:ext cx="2112818" cy="242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-cool.co.uk/assets/learn_its/gcse/biology/homeostasis/what-is-homeostasis_/g-bio-homeos-dia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94" y="3338945"/>
            <a:ext cx="3519055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89212" y="471055"/>
            <a:ext cx="8217333" cy="5440167"/>
          </a:xfrm>
        </p:spPr>
        <p:txBody>
          <a:bodyPr>
            <a:normAutofit/>
          </a:bodyPr>
          <a:lstStyle/>
          <a:p>
            <a:pPr marL="609600" indent="-609600">
              <a:buNone/>
              <a:defRPr/>
            </a:pPr>
            <a:r>
              <a:rPr lang="en-US" sz="2800" u="sng" dirty="0" smtClean="0"/>
              <a:t>7. Adapt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800" dirty="0" smtClean="0"/>
              <a:t>Adaptation = a structure, behavior, or internal process that helps organisms survive</a:t>
            </a:r>
          </a:p>
          <a:p>
            <a:pPr marL="990600" lvl="1" indent="-533400">
              <a:buFontTx/>
              <a:buAutoNum type="arabicPeriod"/>
              <a:defRPr/>
            </a:pPr>
            <a:r>
              <a:rPr lang="en-US" sz="2800" dirty="0" smtClean="0"/>
              <a:t>Evolution = the gradual accumulation of adaptations</a:t>
            </a:r>
          </a:p>
          <a:p>
            <a:pPr marL="990600" lvl="1" indent="-533400">
              <a:buFontTx/>
              <a:buAutoNum type="arabicPeriod"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r>
              <a:rPr lang="en-US" sz="2800" dirty="0" smtClean="0"/>
              <a:t>8. </a:t>
            </a:r>
            <a:r>
              <a:rPr lang="en-US" sz="2800" u="sng" dirty="0" smtClean="0"/>
              <a:t>Use materials and Energy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/>
              <a:t>All organisms must take in materials and energy to grow and develop and reproduce. </a:t>
            </a:r>
          </a:p>
          <a:p>
            <a:pPr marL="990600" lvl="1" indent="-533400">
              <a:buNone/>
              <a:defRPr/>
            </a:pPr>
            <a:endParaRPr lang="en-US" dirty="0" smtClean="0"/>
          </a:p>
          <a:p>
            <a:pPr marL="990600" lvl="1" indent="-533400">
              <a:buNone/>
              <a:defRPr/>
            </a:pPr>
            <a:endParaRPr lang="en-US" dirty="0" smtClean="0"/>
          </a:p>
        </p:txBody>
      </p:sp>
      <p:pic>
        <p:nvPicPr>
          <p:cNvPr id="2050" name="Picture 2" descr="http://atpathletics.com/wp-content/uploads/2015/06/Adaptation-754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let’s look back at all the species from last class!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348</TotalTime>
  <Words>725</Words>
  <Application>Microsoft Office PowerPoint</Application>
  <PresentationFormat>Widescreen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Century Gothic</vt:lpstr>
      <vt:lpstr>Comic Sans MS</vt:lpstr>
      <vt:lpstr>Garamond</vt:lpstr>
      <vt:lpstr>Jokerman</vt:lpstr>
      <vt:lpstr>Juice ITC</vt:lpstr>
      <vt:lpstr>Kristen ITC</vt:lpstr>
      <vt:lpstr>Wingdings</vt:lpstr>
      <vt:lpstr>Wingdings 3</vt:lpstr>
      <vt:lpstr>Wisp</vt:lpstr>
      <vt:lpstr>Good Morning!</vt:lpstr>
      <vt:lpstr>Characteristics of life! </vt:lpstr>
      <vt:lpstr>Characteristics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let’s look back at all the species from last class!</vt:lpstr>
      <vt:lpstr>Characteristics Mnemonic Creation</vt:lpstr>
      <vt:lpstr>Brainstorm </vt:lpstr>
      <vt:lpstr>Bacteria vs. Virus</vt:lpstr>
      <vt:lpstr>What do you think?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Virus vs. Bacteria</vt:lpstr>
      <vt:lpstr>Hunting the Nightmare Bacteria</vt:lpstr>
    </vt:vector>
  </TitlesOfParts>
  <Company>Fayette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Mullins, Diana</dc:creator>
  <cp:lastModifiedBy>Mullins, Diana</cp:lastModifiedBy>
  <cp:revision>5</cp:revision>
  <cp:lastPrinted>2016-08-15T13:25:03Z</cp:lastPrinted>
  <dcterms:created xsi:type="dcterms:W3CDTF">2016-08-12T20:26:58Z</dcterms:created>
  <dcterms:modified xsi:type="dcterms:W3CDTF">2016-08-15T17:25:43Z</dcterms:modified>
</cp:coreProperties>
</file>