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8DF7-433B-47BB-9BF8-B0F02812AC92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FE4F-3320-4204-8715-F2CF7597A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6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70715-D0C0-4AAD-A5D5-CCE964CC4DD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150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99601-25BF-450B-979E-9A1913DBDD4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590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http://biology.clc.uc.edu/courses/bio106/angio.htm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0163B-DA77-45B3-9473-F840C4762D8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1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4CA99-3E0A-407F-9CC1-AF84BDE77E2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487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http://biology.clc.uc.edu/courses/bio303/coevolution.htm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http://www.biology4kids.com/files/plants_angiosperm.html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BFCDF-AE04-492C-8951-69AD0A1FA5F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980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http://courses.bio.indiana.edu/L104-Bonner/Sp10/Part4.html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BBCF-55D7-4CDE-9FA9-A1AB8E410A09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60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313A6-31B4-4089-BC25-993C6BE6B337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20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B97EA-5892-4AC2-B617-206654E6DA4D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1925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88851-1FFC-443C-8062-B7E7B11ABAEC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13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95605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600200"/>
            <a:ext cx="701619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6/6f/Acer_circinatum_946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ext.illinois.edu/gpe/glossary/fertiliz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youtube.com/watch?v=-h8I3cqpgn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loGKPKDqC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Parts and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3798277" cy="28330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Flowering Plants Reproduction Cycle</a:t>
            </a:r>
          </a:p>
        </p:txBody>
      </p:sp>
      <p:sp>
        <p:nvSpPr>
          <p:cNvPr id="16387" name="AutoShape 7" descr="data:image/jpeg;base64,/9j/4AAQSkZJRgABAQAAAQABAAD/2wCEAAkGBhMSEBUUEhIVFRUWGRYaFxYUFRcVGBQYFRgYFxUYFxYYHSgeGBojGxwWIC8sIygpLCwsFh4xNTAtNSYtLykBCQoKDgwOGg8PGiwlHyQuLzQwLSwvKSo0LCwsLC8sLCw0LTQsLCovKTEsLCksLDUsLCwvLC4sLCwqLCwsKTUsKv/AABEIAMYA/wMBIgACEQEDEQH/xAAcAAEAAgMBAQEAAAAAAAAAAAAABQYDBAcCAQj/xABJEAACAgEDAgUBBQQDDQYHAAABAgMRAAQSIQUxBhMiQVFhBzJxgZEUI0KhFVKxJDNDVGJygoOSk5TS1BYXY3Oy8DVkorPC0fH/xAAbAQEAAwEBAQEAAAAAAAAAAAAAAQIDBAUGB//EAC4RAAIBAwIDBgYDAQAAAAAAAAABAgMREiFBBDFRBRNhgZHwIiNxscHRMqHhFP/aAAwDAQACEQMRAD8A7jjGMAYxmOSdV+8wHBPJA4XuefYcYBkxkR1bxRDp22sSz7d21ACa9rJNC8zdI6/Dqb8piStbgVKkX9G/tHGVzje19RckcYxlgMZHP1UjWLp9vBheXdfbbIiBar33E/llZg+0lS26RNkC6eGZpNshDNqWKxJGWVeDxyQLJI42k4Bd8ZC6vxQi6RNRGjv5vlrDGQY2keYhY1O8egWbJPYAnnNP/txFCCms2xTqTujj3yjbtkdXRtil0Kowvbw3p71YFmxlS1f2iQwu3npJGuyEorRt5zPKdQGUx9+BDfHe+LsXM9L8Qx6iWaOMPcJCuWQoNxvgXz+oFggixgEpjKdrftEjby10qSSPLKiDdFIF2OrOJhxboyo+0jg7SewOTnVfEsOnkjjkLb5CoARGfaGdY1ZyB6VLsq2e5P0NASuMrfiDxW+mn2CDzY1heeVlenREcKxVCKegSSLBocWeM8x/aFpHLiMySlHEYEcTv5jnf6Y6HqICSE/AQntzgFmxlQ6h9oKRhgsbO6zLGQqvtRWmSHfKxUbDuLgDmyh+tbH/AHi6P0+t/UI2/vT+lJUidXeh6U/exAk9i9exwCz4ytxePdMzxIvms0xj21G3+FjSVbJ4HodSR378ek1l6/1rUwzwRwwQyLOxRWkneMh1jklNhYnG3aho33Pb3wCfxlUP2k6Qbb84F32IPIk/eG9rGPi3UNwSPcjjnJTofiiDVtKsDM3lNtZthCk2R6W7Nyp/kexBIEvjGMAYxjAGMYwBjGMAYxjANbqOpMcTuoDFVJomhxybP4ZyzqXVJpR5rqJW+4VDqo2378Dnk2O3fv3Mt4z8RF5njVqSG14NFpK9Q4Pwa+a3fIus6Q7lbzPQlk8gA3ftfcfXPN4iteWOyMpS2PU2vVlYHbUYQWS3vwNpB3BRR7Htnvp2vlgmWZDdbQ3r2GRVZWkWqJ3ECq+as98i9Vqk9KrSp6trOdu8j4ciqHH8skNdp4nKrbCgD6K+pPJBuySWv4znTaalvzKeJ1bw510auHzANvqIK/Hxf5V+YOSuct8J6sDWJRRFJr0t/fC3YsEPvwACKsjOpZ6lGecbs2i7ojOo+HNPPKksse50FKQ7rxuDUwVgGG4A0wOYz4U0uxk8ldjJFGVtqCQEmELz6SpYkEUbrnjJfGbFiPl6BA+nGnaMNEKpWLGiDuDbid24Nzd3fN5Wes6DQ6WZRJDuR9NLEkKIm1Io282c8sCWYtH2s2l+5OXbMGo0Mbm3QMdrpyL9Elb1/A7Vv8MAqUidHK7WkhBWuTMwkGwyc792/wDwklm+Q57g5saPrHTIJHkjkjDSBdz7mbjho1G4nav7ywFFDd7ZKt4R0Z76WE/e7xqfvghhz7EMR+BzMfDumKhTAhA3VYutwAbv8gC/msAr5PTNNGksSAqNQNphJapvLdRQLcqI2faosUw2qSRnrqXVel6jypZ2QuoDKLcOOFmClYz6iCqmuaZeOcnOk+HYdOgRFsBzIC1WGZdlrQAWk9IoChxnmPwtpFNjTxg0BwvspBAHxyAfx5wDV1vS9FrWikkAdnjtAXdDJE1OQ0djel0SGBH0yIkHR2eVWMYYyyBvXIn72MB5TGQwCG5KYpW4uQbJy5xwqoAUABQAAPYDgAZF6rwnpXQr5KLahQyIoKgEFSLBFggEWPYYBBuvSHZWIi3K4ZaZrZmkQqaU+v8AebSAb5F13zBptN0NNpQwekiRfW7Ecoi+kknbaxUp49KEDgHLDD4P0ioq+QhCqq2RZIUgjcf4jYF33z70/wAJ6WHZshXcgUBzy529izfxNfue18YBE9B6F0qXnSqjiN0chZJCoda8slS1ELsG0EEDZxVZaJ9GjsjMoJjbchP8LbWSx9drMP8ASOYtD0qKG/KjVLAB2irC3tH4Cz+ubeARM3hTSskaGEbYixjospTebcBgQab3F0ffM/TOhQadnMMYTebYAtXJLHapNINzMaUAWSc38YAxmj1rUSpA7QIHlFbFIJBJYDmuaAJP5ZCP4m1aMVbQSyENt3RUqkFmAb1n7tAc3f0AIsC04yJ6F1aacEyaZoAAK3tbEnuNu0dhXN97HtZlsAYxjAGMYwBjGMAp32hdLhMQlMf7zcBuXgkV6txHB9I4u/bOeOwchHKkFfQXLW4UDepFHtxZvm87L1vpC6mIxMzKCVJ2mj6Tdf8Av6H2ygSfZ9qy5jBRY74kvdani9p54AHHHPv75w8RSlKV4ozkiidUl9DqrHyxyO54NIBZ9hake9fhklBp3MStEgI2i9z7bBADD29RH0Hb2vNvx309tPFHFJEm6NAokQkDUpvjC7hVhhto2T94Vlr1X2byuQVnRd3LrtNKzNbBK/hF8Xz6RzzYq6U7fDq0WlFpIrXhLoLTzhUtREUNl9tjcodlW9xII4JPFn5zs2V7wn4WOkDlnDs9A7RQAXt359z9O2WHOynDGJKVkM19dC7RkRyeW/BV9ocAgg0VPdT2PINE0QeR41vVYoSglkVDIWCbjW4qpdvwAVSSTx+ozTi8WaVvLqZT5v3O/JLBAPoSxoX8H4OaEnn9p1yD1QQS17xzMjH8Ekjofm+fP6X1X+Iv/v4f+bMz+JtOruryiMoSpMoMSkhd52s4AelIb0k8EfObmk18ct+XIj7TTbGDbTQNGuxog/ngEcuv1jdtJGv/AJmpo/pHE/8Abn39o13+L6X/AIqX/p8mMYBD/tGu/wAX0v8AxUv/AE+P2jXf4vpf+Kl/6fJjGAQx1+sTl9JG4/8AA1G5v9mWONT/ALWZNN4mgZgjsYZD2jnBiZr/AKm7iT/QLZK5i1OlSRSkiK6nurgMp/EHg4BlxkFJ0R9P6tEaA76d3PlOP8gmzA3xt9PsV9xJdM6kk8SyJYDA+luGUg7XVh7MrAqR7EHANvNXqHVYoF3TSLGOwLECz8Ae5/DNo5xrxL1d5dZJI1lQWSNb4VEYrwP6xKlj82B7CpSudXC8M+InjeyOlw+NdA7BV1unLNQAEyWSew798ovi7xjqHmZY5GjhRmUCM7WfYxVmZx6hyGoAjgc3fFbn06lSy0Q3fjg/iPf88xenyRZAJL2Ls2Xa6HfLKJ7FHs6FKeUndW3LX0/x1qNORvJnj9w5/eAf5Mnv+D3fyM6R07qEc8SyxNuRxYPb6EEHkEGwQexBzh82q/d9j9SfSB+vP8sl+h+IdTpIyqvGqMwbY0bSMDVNzuULu9JqjVfJOGuhnxnAxnZ0Fr0XL9HYs8STqv3mAvtZq/wyg+H/ABfHqHEeskkVjwpEnlwuTwF/dhSpPsGLA9rJNZtdYk6aZ3Mm5mpd0iBmWIJFLT7l5ACCSyD/AA8kVxQ8WpSnSljNWZdZJQoJJ4As/gM+pIGAIIIIBBHYg9iMoPhnw30+awnmmaIp5rEGNiwYldwrb/CDt/h9PYjLZ06QRM8LEBU9UZJoeU54HP8AUa1+g2fODMlMZpzdXhQW0qLQY8sAaX7xrvx75tg4B9xjGAM+E59zxLCrAhlDAiiCLBB7jnAOXfbZIpjhKkE7ZOAQbG6IjtnQen+INPKFCSo1oHFMK28Dvm5Hoo1ACogA7AKAB+FDjPY0ygVtWh2FCh+WVSs2yW9LHjWzFY2ZV3MFJA55IHA9IJ7/AACfpkFp/E8x4/Y5SwIUkAqu4qDzYO3uD78fX05ZMVhp7Mo03yZUeo9QM0m1+nGRl77xZCbje01xe3ijyQKscjz01I1kVo+nbVdkAcGytM25moEbQY1YEHncpNXlwrFYs+pFn1Klrpy0kyv05pVYut7KDDaB6mJO7d5cdHaAKXkkZl0HUWhWTyunSRiyzAcFmO0WAAd1kk8fFnknLRWKxZ9Ri+pX36/qF76J2PNbSa4YgEsV9xR7fhftOxPYBoiwDR7i/Y57rGSkyyTW4xjGSSMYz4TgH3Kr0rwvPD1FpzMskLxOOV2SeazxcsF9DWiAEgL90cckmxya+NWCmRAW4UFhbH6D39v1zKHB7G/wwD6c4341MMOrkTctszP6WDEF2LMCASQQSeD9D75ZvtF8TFWGljk2WA0zA01NeyMEci6s/Sh/EaocUkA4DoD8blH8svFHudm0Jx+bdJP+zXi1aOGUkHgbeeFIu7A5F8c81VbaJOZdHODG6qKrmgO3YMCB8Gj/AKWYeo6SJqIcbvba3qvv6SOc0UhdJFNKx7C1BDXwFYV6SfYj3oe9ZR6NtP8AzxO2p8uTqRd+vh47+/Q2IJgZIz3U2aofeUWBu4BpiO59s3tXKxPPH0FsSTwB+JPHAbvmjqFtgwvg2Qe4BF/2ciuDQruMsXg+YHXRkqHZQ7BbAXcEO1mY8KoBLXyeOASMmLK993cZSv4q2/t6+vQzw/Z/Myb9R5enQ8XITJKb7BYo/TuPsAbv2y8Ttqgnlx6JZIgkagzSIHeoze8DgkEbavuw5omsfQutrODLtaWfe6Rp2CqK9Sj/AAUZBUljbc1yaXN3U9A1MjF/214yQnojX92CoNiibKltp7gkAi+eIyyV0fPVa8qzvIydJ12qaUCbTJGGQsWVixWm2qjGqZjZbgmgD8jPGp6Ymu3mS/JHoTaaL06PI1/1SyKo+ikjuCMeh8NzxK6/tbyCTaCW9JjFs0rJRPrbcefYm7NAZYIogqhVACgAADgAAUAPpWDEhR4J0dMPJ4bv6n+FHHPHCr+mTgFZ9xgDGMYAzFqNSiKWdlVRZLMQoAHJJJ4GR/XerNEESMBppSQgPZQPvyNXO1QRx7llHF2POl8ORfelHnSHu8tMfwF8KPooA+mRcuo6XZoT/aLoVvbMHIVmG1W2ttBJqStlUDzdfXLBpJy8asRtLKCVsNVi6scH8srXUfAuhkmCnToPMR9+0bNwBSh6ao3XPegR2Obei8FwwoEheeNR2C6iYgfgrOV/lWVWW5eSpv8AjfzLBjIzo+tdmlikIMkLAbqrejKGjehwCQSprjcjVQ4yTy5ixjGMAYxjAGMYwBlYl1fVBZWGA2aAJI2jdKNzHfyCvlHjnkiviz4wCtaXW9TLqJNPpwtruIkNkc7q5O0/d+ex73QPqUeOb9tkKVE5kh5RUjr1spFmah/ECR9FPGWXMWo0yupV1DAggg/DCiPzFjAKbF0vo4Q7jGgF35shQ2dhJtiDYPl8+xA9xm5ooOlwIY0kgpioIMgdiQyooJvcQGZR8W1nkk5MS+GdKzb208Zbk3t5Jbkn8e/6n5xpvDOljNpp41Ng8KByDuH8+fxwDm3jTpsCTtLCFeJgtmJQVjcUu1nA2ruG0iz3DfS4FF3diF/Ekn9BQ/mc7uYxVUKqq9q+K+MpnjXw9o005l2GJlIC/s6oGkdyFVNhG1tzEcnt3sAHJysetwvHKCUJr0Oc6nQtVbi491ZqB72NoFH27/BzUJrgg0eNp9r4oH+z+WfOp9PskOS1e24lV/kAx+pA+gGbGk8IymATlo4Y2O2PzC+6Y88JHGrFhwe45AJ7c5ElZXuepVkqSzbx+uvlv936niXVeeooESoSGaqJZDb7eDw4KuVYH1M5AHvi6eziUKCBRssN20xuh3Ej73qG5CDzRq+xzCuinjZmaOQKSCbsgFfusjjcy8UKYduDWbPSo0llikd1SMyKkwWrVWdd7PX3LoH6cn6Z57mopqL5/k+VlVqU6kkn8Lvbfn7szrX2c6LbpDJXMsjtuIG5gDsUkjuOCR7erjLXmOCFUUKoCqoAAHAAHAAHxmTO6EcYqPQhKyGMYyxIxjGAMYyH8Wa8w6OVg21qChqui5C3+V3z2rIbsrsENperR6jqr7LIijVATVE+ZJvK/K2FF++3LTr9YIo2duyi+ePpnGfDvWf2fqEMpNws37OzGgAZKKUb9W1goJriz3N12XX6USxsh9/zHHIse4zGjPOLe5pJ5RiytdN8UJJMJG3EkEKqozEIX2hgq7j95efoRk6etL7RTn/USD/1AZGeH+jpSSLGFoAbvchDYUfChv1r88sE0qqpZiAACSTwAByST7DLwvbUpvoVrS9Sb+kJisExBggsUimxJPR9Tj2J/TM/VPGcenmEckb8oremmYM7BQpVSdtXyzEL7Ak5s+HYS3mahgQZyCoPcRIKisexNs/08yvbJnLomfMqyfaFAzoqpLTkjcVC0fNES+ljdFjf0r54zNrfG0MUrxOklqwWwvpJNULNfPsD+fbLHWKySpXujeNItROYVSRW9RBI4IULus+xtqo8+nkCxlhxjAGMYvAGM+XlUm8Taxdy/sTlizlCFYr5auVXdXZiBf4FTQs0BbMZXNN4pldJG/YZ02Ru6hxRdlNCOgLDHg+/vV1mCLxbP5altDPuNgERkAkLuvYCSqm1qz/W7EVgFqxmn0nXNNEHeJ4WN3G/3lokD9RR/PNy8A8scqnj/TboYDfCTX9LMUqrf5n9TlrYZg12gSaJo5BasKPsR7gg+xBog+xAyq/lc0pT7ual0Zw2T++0exv9eCP7DnWPCOmjl6ZBG6K6qmxlZQwJjJU2Dx3F5T+t/Z9qQxEaiZfZlZEb6blYgA/VSR9B2y7+DekSabSJHKR5luzVyAXcsBY70CB+N5pJ3PV7Rr0q1OLg76/g9weDtEhtdLDf1QNX4Brr8sjuo+H11kL0EWSN5UibbSlFNGNwO6E2D8EWORlokagT8Zo+H0rSw/LIrMflnG9z+bEn88zcItYtaHi2Kn4V8SvBKuj1Kv3CRsfU0Zr0xyEfeWvuuOCO/wAm+Zo6vo8UkscrL+8iJ2sODRBBU/K83Xzzm9lacZRVm7hXQxjGaEjGMYAyp/aDp3mSCGNWYvLbbRZCojWfj7xTvwCQfbLZnysrKOSaBz7QfZv50e3VgJHdrFG3qFAbNzrwu2hwt2QOfYynSfHEEY/Z9bMkOpi9MglYIH29pFJoFXWn47bq9st2V/xB4G0mtkWSeMllAFqzJuUWQrbTyOT9eTzlI01TVoGlNw5TvbwPfhzrcD6VHjlSRaItGDDgn47HNZ92vlrldHGfX86qRTez/wAlD97+s1r2Vt0NJ9inT/MDJ5saXbRI9I30JI3AH8ffisven06xoqIoVVACqooKAKAAHYAZdX3Jbgksb3MgGMZAeKPELaUwbQreY7BlaxahfZh907ig5B7/AJhKSirsyJ/PMkgUWSAOOSa78DIXpvi/Ty0CTGxJG2QVZBqg4tDz9bOR32kIH0yRsRseSmBFg0jsBz/lAH8sq6kVBzWqQLbjOIwSTxxnZKXEdcF3BAA42urAi/rdcj2y3eAPGryyfs2ovebMRYkk1yVLnljXIsA/I7ZjT4mNR2K5ItnXumyzoqxTmEg2zLdkFSpA547k/QhT7ZrafpmrEqu+pUjcNyhKDKN3pF/d5P48DnjJ3GdGKvcOKvcrjdG1m5ymrCh3Y/c3EA/d+9Y4HFAV6R3zX1wnhAM+vVSSAhKKo+4ynzKWq3MhJNAEDj5teaPUejxTlTKu7bfF8EGjTD3G5Ub8UGMERgitSTToSx6hF5lsoT0Fa3kAuB2ri+1cgm6rah1RWRojrwxkWQRAgFldpG2uSB25VR2BIoXxmwngHRBifJ4IA2732rV8rzYPNfQDiub2IfCOlR1ZI9hUg+lmo7SGFgmvvBT8nYvsKxihgjUh6LrVUBdYAABQ8sMB3sEtbMORzYJodvfK3SNWVAOsPIIYhFB+6ApUhRXPJ/8AYyfxkYIYIhdL03VLKC2pDRgn0bB6gR2Ld/n3/wD1mz1rQmSPhyu07uATdA+w5v4rJHMWp1KxozuwVVBZmPAVVFkk/AGVqUo1IOEuTLx+HkeOnzK8SMr71ZVKv/XBAIb8xz+ebGRPhOFk0OnDKVPlrakUVsWAR7EA1XtktmiVlYET4m1KLAUdHcS2gEe3cCVJ3AsygFQCbu7ArMPhCdP2ZIVV1aFURhJt3E7fvkozA7iGPf5zL4pj/uV3HeOpB/qzuYfmu4fnnnwvBUTt7vLLZ+iOYl/+lFzPKXeY7WBM4xjNQMYxgDGMYAxjGAM1uo6lo4mZEMjgelB/ExICgn2FkWfYWfbNnGAQPgjqMk2hhaZWEoRVdm5EhCj94rfxK3f6EkHkHJ7ITw63ltNpjwYnZ0+sMzM8ZH0Ul4/9X9cm8AZz/wC0SJm1Efx5TFePcOA/P5x50DIjxH0BdVGOB5iEmMkcWRRU/wCSw4PxwfbMa0HODiiGrnM9PPujKtRO4Bh/WDtYJHwbI/I5ORa2SaFtNZZ4wJohyzOiemSP5sK3p/Idhle6j06SGQgRlJF7gBa72N3a1JFj8LGbPR+rqNZC17GEiAqx5Ct6DR7EetuR+dZ5FFOM7bPRr6lbmtryoZZK4tVkO1gChYGyar0sAefYt85410vl6lXF7oyJBXe1Ni/pwwPzdZfOv+DS7M8G3a174iNoJN7ijDgE+4PBJJsc3QWQpqPJlDLIGiUhwQzISqK3H3u5BI9z9Rl+4nSmvuJI7YpsZ9z4M+57RcYxjAMGu1yQxtJI21FFs1EhR7k17D3+MhdJrp9ZueCZYYAdqkIJJZK7sdx2xg+ylS1UTV0MHj3qeyAwGNXWdJRIWdkCxKFEpG0EswVi1ccI3PGbng7VK+lUJCsSxnYqx3soBSCtgH3o3/EG5PfK5LLHcHv+h9T/AI9J/uYP+TPq6LWjtqoW/wA/Skn9UmUfyyYxlgRP7Nrf8Y03/Cyf9RnhPD29g2pmecgghCBHCpBsHyl+8QaI3lqIsVkzjAGMYwCO8Rj+49R/5Mv/AKGzS8GzboZAf4Z9QPyMhYfyYZs+K3rQao3VQTf/AG2yN8FvTaqM91lRq+kkEX/5B8yb+Yvo/wAAs+MYzUDGMYAxjGAMYxgDGMYBodT6Os21raORL2SxkB0urHIIZTQtWBU0LHAreAz7kB4j8VJpvSpUyH2Y0qfV+e59h3P0HOVlJRV2CfzDPrEQW7qo+WYL/bnMOo+JGkBMmoYj4Vtqfovpr/OvIIq8qtYVI1WzJt2k8WNo+fezwLB57ZwvjlsvXQrc6T1Xr/TJXVJJo5ZOdqwlpJPrXk21duO3bIrW9L6bIKbp+rf6/s+rBuu4uiD9chPDXU49DG5iTzNRIatyfRGvG6Ru7Fm3Gh3AHIG3Inr3irXyttM5QD2T92pv52+s/wC1mkq9NWk+Z6XC9m1+JWSVl4lrPjOfTSLEkOp1CsGKpqIWjnAUcU6hjLzQ9SX8seSMPiCXVa2MrqemOEBJRkNyxmrDKQb70Ctc1d9qpXQ/F2r0MzS+mdWUKwlLlwFJI2SElgOe3bgcXznRfB/2ox6yYQyReVI17CG3o9AmrIBDUCe1Gu/tl4VY1NFIV+zq9FNyjotx0/x88MSJrIZFkr7xUx7wKtj5iqAfmuPwusltB9oOjkIBcoTVBx3vjhlsd/rljrMUGjRCSiKpbliqgFiOLNd81SktzgujNjGM0IK946hB0Tsf4Cp/Jj5b/qjuPzz34F/+G6U9y0SMT8s/qY/qTnrxsP7gn/zR/JlyH+z3Tyy9M09ylECsoWIUxCuy+qRrPt/CFP1ylviv4AuMsyqpZiFUckk0APqcRyhgGUgggEEcgg8gg+4yjeIdDoItWx1LTb5drgJe0AKsIBrkngmzzztv1bW0+g63p8UyuEnWYNwDukC+aCnLV92ks/AUfAGXB0RdQpqmB3Xt5HqrvXzWffNG7bY3VdXzXa6+M51rNF06OZozHqB5Z2kRcIgPpZlIoqfuk7Dfau5B3NYOm7NJvEpUQjylCFrjDKKcKvIJoED0m+e64BekkBFg2Pkc9uDnrOY/0f06eRfLOoVWfY9IzCR3BVE3GwhA57fdAFjkHpcUe1QB2AA/TAILxvqQNMI751EkcIHyHa5P0iWQ/lkd0LU7Oosp/wAPACP87TyHcPx2zL/s5WPtT6ozapUVtv7OoK0zKWlnBWgV5vy7r8TfByD6f1N4NXDKzlxA8ZbdIzMqyhYpQFZjakMDdDn3PtxzfzlLZaevtGLrJSt796o7pjGM7DYYxjAGMYwBjGMAYxjAGV3VeAtG+4+WwZiSXEjlrbubYn+zLFjIcU+YOe6/7M2Vw8DRuR2Ey0f9pRRP1pSPn5xp4QmZH/ajHBFduwkDkr70aAXsOT+mdGyi/aV1UgJCANpHmPbAXR9A/AEFuePSPy5KlClH42uRWySKF0ecGMsfez+A9hz8Ch+Wa08lsTmh06e1I+CR+XcH8xR/PNrPLqNtu5+l8KoOnGcOTSt6Gvq+2aHS9UYtRHIvdJEYf6Lhq/OiPzzNr9R7DNzwb0VtTrIYwLG8M5+EQhnJ/IbfxYZpw0XfzKcdOKpSvysz9EjPufBn3PcPzkYxjAIPxqL0Ug/rGJeP8uWNR/bkR9lExOg2H+Bz+kipMP5SfyzP466qqtpoSwG92layB6NMpcd//FMI+vOQ32Z60JKYL5eBHAscNA7QyAj2O06c/hmOfzbeHv7EX1LV13S6nzEk0vl2qvuDges8eWpawaFyNXawLIzHqodeYYyrQiYOzOFBCFQjlI9xJat/lgkckE8DJ/GbElXlg6myg74FYqwKqtUf3e07yzc/3w9q7Dnvnhv6VplUQLwwVz6ip8v0mrAI8zjkdgO98WvGAVuGLXmdPMTTGJXJ3US9G1teaVgrH29q5u8smMYByL7UtE0erZjezURqVr3eH0lG962kNxyfa8gY9IZ9UsK8mZ4k9yyruWSVlIFBQiPf1rt79i8TxQvGiT6ddQryBQjKGAO1mLUQapQ3b5+LyD6XrOlQP5kMYRtth/Kk7NVgMR3IA7ewznlTjle5yypRzu370/Rb5NWisqM6hnvapYBmrvtHc19MyK4N0QaNGvY0DR+DRB/PKf1ebSauNpnMv7pfLdVpb84rS7ivyF5U8C8iY9J01QammBKmiwcrGwSlc7VUkrfBJ42mqzbOPU6M49TpGMqHRuraPSh9rzkOVNyh23fu0NrxfZhe7m+OwFSUXjGBlBAksmtoRrrcq7r7FfUh7/xr8jGceozj1J3Ga3TuoJPGskZtGuiQRdGux5zZyxbmMi+seJdPpXjSZ9rSmk47+pFNn2reD+AY+xyUyueK5JVZDFoU1XDlt22wApAQFgdtk9/iwAScA2R4z0fP78AKASSrAEE7fSSKbnjjsc+zeLNOIxIjGVTKIf3Yv94RZBsiqHfIPUGYEKvSItsfqU3G1kNVINo2Egs1nnnsTYH2DrWp9WzpQWmlbdvH99HpLbdgJY21kdxYBJsYBMv4y0gAImDAmvSrMeSoB2gXXqXsOzA9sm8qcsE6SKy6GB/3MO7hY23gSMyhtpFLsRVF1ci80M29B1vWN5nmaHYFjLJUoYyMAKQ2o2k8137cgHjALDnKPF0DajqEwCvJsKRrGoJ30isbA7qNznngmh7G7kOv60lR/R9bqG4zjathTbUhIUXzxdq1DjJLoMxeMu0AhLO9qDe4hipcmhYYgkX/AA7TxdDKrT7xWuQcl8W+EJtL/djniV1WSMc+VxUbFux3GwfaygBOViXX8cZ+i+o9PSeF4pF3JIpVh8hhR/A5zOT7BIqtdXKrg+ghFCgfDqD6vyIH0zmqcIm1ifQdn9qrh6Xdz25fR/o5kis7AAFmJACqLZixpQo9ySQAPrndfs98HHRQFpQvnyUXrkIP4Yw3vXcn3P0AzS8C/ZmNE5lml86XslLtWMdiQPdzyLPYcDuSb1m1Gjhq+Zh2j2j/ANDwh/H7/wCFY6pD1BdaHgk36YoGMJEa+tDTKJSpZSwKkCiCVe2Ti90eK4V4nWTTH/5hNiX8CYExE/6WTWKzoPHIxfE+kIsavT/76P8A5s29J1CKUExSJIAaJRlcA96JU8HPT6OMmyik/JUE57jhVfuqB+AA/swDjHj/AFPn6+Y0R5TR6ZTVgCt8hJ9tzOAPnaL4zB0LW+T1GKQN2nRCpHOzUkox3DuCdpo9qv3zd+0vpB02raYr+6nZHDm9scqgK62DQLBQRu47/Gavg7S/tXUkVG3JHL58m1gyKIb8uvhmlIv2OwnnORqWfmcLjLvPP+tPxfp++3YxjOs7hjGMAYxjAPhGeDCv9UfoMyYwCqwTa/7jR6csQWIZlJrcBW1dtL3A+93FnijnE+t43RadWJ5HcqvO57LjcB6R/wD2hk6n4RSeYytJIpIAUxnaymtrer3UqAKI4tvnjR0/2eoOW1OoJs0Q4HpsUp478Cz70O1AZTHxKYeJmjOqZhG0emcDyy/IsCweFDensKuxwOT2Fi/Z13bto3VV1zV3X61+mRHRvCqaaZpFkdtwa99FiX8uyWAF0I0AvnluTfE5lkrEqNj4qgdhWfcYySwyt+KxHuQtrTpX2OFpyNwLxEnbuAJG2h7+v8jZM09T0mKSVJXQM8YIQtzttlawOwa1HPfAKnq9XFJqJW/pYRgrccaScLSBd7eoX6g5pavdd3tK/dFpkZmMXVXO0M8iMW7I6rI5G8Mq3Gw4IHJrgndZD4Z0pFfs0Vc8eWvv+WZ06RCCzCJAXUqxCgFlJLEEjuLLH8zgFW1TwmGOKLqpjKeaCwcvI+8b6NvdqGFdzyKo1WnrIB+6Z+qSguGljLKRsWRTtJpwFAUkc88Gq9V20eF9IBQ00I79o1HcAH2+Av8Asj4zLL0HTtt3QRnaoRbQelB2UfAHt8YBWep6qKSZnXq/lDio1YDaUpTY3ciye47t3O0AS3QOpQRxxQLqBM53DcpJLH1uzGySB6W5JPtybza0nhfSxnckEYYEsG2gkEsG4PcAECh2FCszaboWnjfekEauL9SoAebvn5Nm/wAcA38YxgDGMYAxjGAMYxgHwjPKQqCSAAT3oAX+PznvGAMYxgDGMYAxjGAMjfEHXo9HAZpAxAKgKgtmZjQAsgfqcksxajTJIpV1V1PdWAYH8QeDgFb/AO8XTbQxEgBTebCcDzDGaO6pKIY+jcKF3yL3v+2miuv2mO/RwDZ/eAsn6gE/SjdZnk8MaZnDmFSV27RztUoAFKx3sVgABYF1x2zzpPCulifdHCqm74LVewxk1dWVJF1ZwD7q/E0EUcDu1DUNEkQ4JZpq29jVAGyboZr6bxvoZK2amNrYKKvuQzD27UrG+wCm83Zugad1RWhRhGmxARexfSaX4+4n19IzVbwdozVwKQNvFtt9ApQVuiB8EVgGfpPiGHUlvIbeqhG3j7rBy68HvYKMDxknmj0zosOnFQoFFKvcnhb2i2JNDca/HN7AGMYwBjGMAYxjAGMYwBjGMAYxjAGMYwBjGMAYxjAGMYwBjGMAYxjAGMYwBjGMAYxjAGMYwD//2Q=="/>
          <p:cNvSpPr>
            <a:spLocks noChangeAspect="1" noChangeArrowheads="1"/>
          </p:cNvSpPr>
          <p:nvPr/>
        </p:nvSpPr>
        <p:spPr bwMode="auto">
          <a:xfrm>
            <a:off x="144463" y="-898525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2" name="Picture 2" descr="http://www.exploringnature.org/graphics/posters/life_cycle_angiosperm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9245"/>
            <a:ext cx="63246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File:Acer circinatum 946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9606" y="4039820"/>
            <a:ext cx="3664393" cy="18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5181600" y="6380956"/>
            <a:ext cx="396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Not all fruits look the same….</a:t>
            </a:r>
          </a:p>
        </p:txBody>
      </p:sp>
      <p:pic>
        <p:nvPicPr>
          <p:cNvPr id="12295" name="Picture 5" descr="http://t2.gstatic.com/images?q=tbn:ANd9GcQNOWN9LKK247cGpBSTemZVOrActMkK_v72MvYND2BuU8F0XYG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3640" y="1291130"/>
            <a:ext cx="30480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732588" y="2565400"/>
            <a:ext cx="60960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51725" y="2420938"/>
            <a:ext cx="68580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732588" y="3284538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Ovary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3555" y="129113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Flowering Plants Reproduction Cycle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220736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During the process of </a:t>
            </a:r>
            <a:r>
              <a:rPr lang="en-US" dirty="0" smtClean="0">
                <a:hlinkClick r:id="rId3"/>
              </a:rPr>
              <a:t>fertilization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1) Pollen from anther lands on the stigma (How does it get there??? More on that in a second.)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2) A tube grows down the style and enters the ovary.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3) Male reproductive cells (pollen) travel down the tube and join with the ovule (egg), fertilizing it.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4) The fertilized ovule becomes the </a:t>
            </a:r>
            <a:r>
              <a:rPr lang="en-US" b="1" dirty="0" smtClean="0"/>
              <a:t>seed</a:t>
            </a:r>
            <a:r>
              <a:rPr lang="en-US" dirty="0" smtClean="0"/>
              <a:t>, and the ovary becomes the </a:t>
            </a:r>
            <a:r>
              <a:rPr lang="en-US" b="1" dirty="0" smtClean="0"/>
              <a:t>fruit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6685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Flowers???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44383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/>
              <a:t>Why would plants put material and energy toward flowers???</a:t>
            </a:r>
          </a:p>
          <a:p>
            <a:pPr eaLnBrk="1" hangingPunct="1">
              <a:defRPr/>
            </a:pPr>
            <a:r>
              <a:rPr lang="en-US" sz="2400" i="1" dirty="0" smtClean="0"/>
              <a:t>Some flowers rely on wind to help with </a:t>
            </a:r>
            <a:r>
              <a:rPr lang="en-US" sz="2400" b="1" i="1" dirty="0" smtClean="0"/>
              <a:t>pollination</a:t>
            </a:r>
            <a:r>
              <a:rPr lang="en-US" sz="2400" i="1" dirty="0" smtClean="0"/>
              <a:t> (the transfer of pollen from the male to the female reproductive structures).</a:t>
            </a:r>
          </a:p>
          <a:p>
            <a:pPr eaLnBrk="1" hangingPunct="1">
              <a:defRPr/>
            </a:pPr>
            <a:r>
              <a:rPr lang="en-US" sz="2400" i="1" dirty="0" smtClean="0"/>
              <a:t>Flowers are able to attract organisms like insects, bats and birds to help with </a:t>
            </a:r>
            <a:r>
              <a:rPr lang="en-US" sz="2400" b="1" i="1" dirty="0" smtClean="0"/>
              <a:t>pollination</a:t>
            </a:r>
            <a:r>
              <a:rPr lang="en-US" sz="2400" i="1" dirty="0" smtClean="0"/>
              <a:t>.</a:t>
            </a:r>
          </a:p>
          <a:p>
            <a:pPr eaLnBrk="1" hangingPunct="1">
              <a:defRPr/>
            </a:pPr>
            <a:r>
              <a:rPr lang="en-US" sz="2400" i="1" dirty="0" smtClean="0"/>
              <a:t>Some flowers have gotten very good at this…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18436" name="Picture 5" descr="Butterfly pollinating Monar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4290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48965" y="4192525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hlinkClick r:id="rId4"/>
              </a:rPr>
              <a:t>http://www.youtube.com/watch?v=-h8I3cqpgnA</a:t>
            </a:r>
            <a:endParaRPr lang="en-US" dirty="0"/>
          </a:p>
        </p:txBody>
      </p:sp>
      <p:pic>
        <p:nvPicPr>
          <p:cNvPr id="18438" name="Picture 7" descr="http://www.portlandbirdobs.org.uk/fp_wasp_orchid_1_250505_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http://t3.gstatic.com/images?q=tbn:ANd9GcSiEQTxQiM0l6IAmffTnIy7uLs6-nmbwwf4M05ZO9X962VWal_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426750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Fruits???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749245"/>
            <a:ext cx="9144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i="1" dirty="0" smtClean="0"/>
              <a:t>SEED SPREADING TACTIC NUMBER 1: BY ANIMAL EATING</a:t>
            </a:r>
          </a:p>
          <a:p>
            <a:pPr eaLnBrk="1" hangingPunct="1">
              <a:defRPr/>
            </a:pPr>
            <a:r>
              <a:rPr lang="en-US" i="1" dirty="0" smtClean="0"/>
              <a:t>The fruit surrounds and protects the seed.</a:t>
            </a:r>
          </a:p>
          <a:p>
            <a:pPr eaLnBrk="1" hangingPunct="1">
              <a:defRPr/>
            </a:pPr>
            <a:r>
              <a:rPr lang="en-US" i="1" dirty="0" smtClean="0"/>
              <a:t>Some fruits (the sweet and fleshy ones) can attract animals to eat the fruit.  </a:t>
            </a:r>
          </a:p>
          <a:p>
            <a:pPr eaLnBrk="1" hangingPunct="1">
              <a:defRPr/>
            </a:pPr>
            <a:r>
              <a:rPr lang="en-US" i="1" dirty="0" smtClean="0"/>
              <a:t>The seeds pass through their digestive system unharmed and sprout in the feces eliminated from the animal.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19970" y="374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Fruits???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OTHER SEED SPREADING TACTICS INCLUDE: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-Wind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-Water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-Explosion/bursting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-Fruits that stick to animal fur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75" y="51087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http://www.youtube.com/watch?v=6loGKPKDqCw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Why Fruits???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The shape of fruit tells you a lot about how it is spread.</a:t>
            </a:r>
          </a:p>
        </p:txBody>
      </p:sp>
      <p:pic>
        <p:nvPicPr>
          <p:cNvPr id="17412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5438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09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Flower Dissection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Fold a piece of white computer paper into quarters.</a:t>
            </a:r>
          </a:p>
          <a:p>
            <a:r>
              <a:rPr lang="en-US" dirty="0" smtClean="0"/>
              <a:t>Label each quarter with the following words:</a:t>
            </a:r>
          </a:p>
          <a:p>
            <a:pPr lvl="1"/>
            <a:r>
              <a:rPr lang="en-US" dirty="0" smtClean="0"/>
              <a:t>Sepal</a:t>
            </a:r>
          </a:p>
          <a:p>
            <a:pPr lvl="1"/>
            <a:r>
              <a:rPr lang="en-US" dirty="0" smtClean="0"/>
              <a:t>Petals</a:t>
            </a:r>
          </a:p>
          <a:p>
            <a:pPr lvl="1"/>
            <a:r>
              <a:rPr lang="en-US" dirty="0" smtClean="0"/>
              <a:t>Stamen</a:t>
            </a:r>
          </a:p>
          <a:p>
            <a:pPr lvl="1"/>
            <a:r>
              <a:rPr lang="en-US" dirty="0" smtClean="0"/>
              <a:t>Carpel/pistil</a:t>
            </a:r>
          </a:p>
          <a:p>
            <a:pPr lvl="1">
              <a:buNone/>
            </a:pPr>
            <a:r>
              <a:rPr lang="en-US" dirty="0" smtClean="0"/>
              <a:t>**Arrange the parts of the flower in the correct space.  Provide brief explanation of function for each!**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Happens to the Seed?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Germination</a:t>
            </a:r>
            <a:r>
              <a:rPr lang="en-US" smtClean="0"/>
              <a:t>: early growth stage of plant from seed</a:t>
            </a:r>
          </a:p>
        </p:txBody>
      </p:sp>
      <p:pic>
        <p:nvPicPr>
          <p:cNvPr id="18436" name="Picture 7" descr="http://biology.unm.edu/ccouncil/Biology_203/Images/FloweringPlants/seedgermmonod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8580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8077200" cy="1477963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Flower Dissection- </a:t>
            </a:r>
            <a:r>
              <a:rPr lang="en-US" dirty="0" err="1" smtClean="0"/>
              <a:t>Alstroemeria</a:t>
            </a:r>
            <a:r>
              <a:rPr lang="en-US" dirty="0" smtClean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7493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D26A8-4DED-4233-9141-C4D83D29C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62" name="Picture 2" descr="http://www.smgrowers.com/imagedb/Alstroemeria_Inca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AutoShape 4" descr="http://idlowongan.com/wp-content/uploads/2011/10/beauty-alstroemeria.jpg"/>
          <p:cNvSpPr>
            <a:spLocks noChangeAspect="1" noChangeArrowheads="1"/>
          </p:cNvSpPr>
          <p:nvPr/>
        </p:nvSpPr>
        <p:spPr bwMode="auto">
          <a:xfrm>
            <a:off x="198438" y="-2713038"/>
            <a:ext cx="4762500" cy="47625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262" name="AutoShape 6" descr="http://idlowongan.com/wp-content/uploads/2011/10/beauty-alstroemeria.jpg"/>
          <p:cNvSpPr>
            <a:spLocks noChangeAspect="1" noChangeArrowheads="1"/>
          </p:cNvSpPr>
          <p:nvPr/>
        </p:nvSpPr>
        <p:spPr bwMode="auto">
          <a:xfrm>
            <a:off x="198438" y="-2713038"/>
            <a:ext cx="4762500" cy="47625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65" name="Picture 8" descr="http://www.fiftyflowers.com/site_files/FiftyFlowers/Image/Product/White-Alstroemeria-Fresh-Flower-Dame-Blache-A-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85273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ttp://www.fiftyflowers.com/site_files/FiftyFlowers/Image/Product/Hot-Pink-Alstroemeria-Flower-Nice-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268413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654" y="1600200"/>
            <a:ext cx="548914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Decide if the flower pictured is a monocot or </a:t>
            </a:r>
            <a:r>
              <a:rPr lang="en-US" dirty="0" err="1" smtClean="0"/>
              <a:t>dicot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what group of plants does the flower belong to?</a:t>
            </a:r>
            <a:endParaRPr lang="en-US" dirty="0"/>
          </a:p>
        </p:txBody>
      </p:sp>
      <p:pic>
        <p:nvPicPr>
          <p:cNvPr id="1026" name="Picture 2" descr="http://www.hiddenvalleynaturearts.com/images/summerfu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720" y="3887115"/>
            <a:ext cx="2970885" cy="29708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51755" y="0"/>
            <a:ext cx="2892245" cy="159654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Agenda:</a:t>
            </a:r>
          </a:p>
          <a:p>
            <a:pPr algn="ctr"/>
            <a:r>
              <a:rPr lang="en-US" dirty="0" smtClean="0"/>
              <a:t>-</a:t>
            </a:r>
            <a:r>
              <a:rPr lang="en-US" dirty="0" err="1" smtClean="0"/>
              <a:t>BellRinger</a:t>
            </a:r>
            <a:endParaRPr lang="en-US" dirty="0" smtClean="0"/>
          </a:p>
          <a:p>
            <a:pPr algn="ctr"/>
            <a:r>
              <a:rPr lang="en-US" dirty="0" smtClean="0"/>
              <a:t>-Flower Parts Notes</a:t>
            </a:r>
          </a:p>
          <a:p>
            <a:pPr algn="ctr"/>
            <a:r>
              <a:rPr lang="en-US" dirty="0" smtClean="0"/>
              <a:t>-Flower </a:t>
            </a:r>
            <a:r>
              <a:rPr lang="en-US" dirty="0" smtClean="0"/>
              <a:t>Dissection/Coloring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6251755" y="4039820"/>
            <a:ext cx="2892245" cy="281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Schedule:</a:t>
            </a:r>
          </a:p>
          <a:p>
            <a:pPr algn="ctr"/>
            <a:r>
              <a:rPr lang="en-US" sz="2400" dirty="0" smtClean="0"/>
              <a:t>8:25- 9:40  1</a:t>
            </a:r>
            <a:r>
              <a:rPr lang="en-US" sz="2400" baseline="30000" dirty="0" smtClean="0"/>
              <a:t>st</a:t>
            </a:r>
            <a:endParaRPr lang="en-US" sz="2400" dirty="0" smtClean="0"/>
          </a:p>
          <a:p>
            <a:pPr algn="ctr"/>
            <a:r>
              <a:rPr lang="en-US" sz="2400" dirty="0" smtClean="0"/>
              <a:t>9:45-11:00 2</a:t>
            </a:r>
            <a:r>
              <a:rPr lang="en-US" sz="2400" baseline="30000" dirty="0" smtClean="0"/>
              <a:t>nd</a:t>
            </a:r>
            <a:endParaRPr lang="en-US" sz="2400" dirty="0" smtClean="0"/>
          </a:p>
          <a:p>
            <a:pPr algn="ctr"/>
            <a:r>
              <a:rPr lang="en-US" sz="2400" dirty="0" smtClean="0"/>
              <a:t>11:05-12:50 3</a:t>
            </a:r>
            <a:r>
              <a:rPr lang="en-US" sz="2400" baseline="30000" dirty="0" smtClean="0"/>
              <a:t>rd</a:t>
            </a:r>
            <a:endParaRPr lang="en-US" sz="2400" dirty="0" smtClean="0"/>
          </a:p>
          <a:p>
            <a:pPr algn="ctr"/>
            <a:r>
              <a:rPr lang="en-US" sz="2400" dirty="0" smtClean="0"/>
              <a:t>12:55-2:10 4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algn="ctr"/>
            <a:r>
              <a:rPr lang="en-US" sz="2400" dirty="0" smtClean="0"/>
              <a:t>2:15-3:15 PEP RALLY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8BCFD-59A5-4581-94DF-15B661F3BEF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268413"/>
            <a:ext cx="5638800" cy="3276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6600" dirty="0" smtClean="0">
                <a:latin typeface="Comic Sans MS" pitchFamily="66" charset="0"/>
              </a:rPr>
              <a:t> Plant Reproduction of Angiosperms</a:t>
            </a:r>
            <a:endParaRPr lang="en-US" sz="6600" dirty="0" smtClean="0">
              <a:latin typeface="Comic Sans MS" pitchFamily="66" charset="0"/>
            </a:endParaRPr>
          </a:p>
        </p:txBody>
      </p:sp>
      <p:pic>
        <p:nvPicPr>
          <p:cNvPr id="5124" name="Picture 7" descr="plant &amp; butterf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Label and explain function of plant reproductive structures.</a:t>
            </a:r>
          </a:p>
          <a:p>
            <a:pPr>
              <a:defRPr/>
            </a:pPr>
            <a:r>
              <a:rPr lang="en-US" dirty="0" smtClean="0"/>
              <a:t>Explain process of plant reproduction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4F836-72C4-458C-B3ED-7346CAC82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Typical Flower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(Reproductive organ)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5080-6C83-4593-9B20-337873181F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173" name="Picture 4" descr="http://2.bp.blogspot.com/_lB_QyxtfKUU/S_yFs9_wrxI/AAAAAAAAAEI/tk-OtqSt5TU/s1600/Flower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38250"/>
            <a:ext cx="44005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eidi vertical 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268413"/>
            <a:ext cx="42418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7805" y="222195"/>
            <a:ext cx="7016195" cy="1143000"/>
          </a:xfrm>
        </p:spPr>
        <p:txBody>
          <a:bodyPr/>
          <a:lstStyle/>
          <a:p>
            <a:r>
              <a:rPr lang="en-US" dirty="0" smtClean="0"/>
              <a:t>Role of Flower Parts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4950" y="1138426"/>
            <a:ext cx="5802790" cy="541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Petals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Attract insects and other pollinators to the flower.  Often very colorful.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Sepal</a:t>
            </a:r>
            <a:r>
              <a:rPr lang="en-US" sz="2400" dirty="0"/>
              <a:t>: enclose flower bud before it opens and protect flower as it develops.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“P.S.”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Male Parts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Anther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Located at top of filament (think “antlers”).  Where </a:t>
            </a:r>
            <a:r>
              <a:rPr lang="en-US" sz="2400" b="1" dirty="0"/>
              <a:t>pollen grains </a:t>
            </a:r>
            <a:r>
              <a:rPr lang="en-US" sz="2400" dirty="0"/>
              <a:t>are produced.  Pollen grains contain the male reproductive cells (i.e. sperm)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Filament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Long stalk that supports anther.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The Filament and Anther together make up the </a:t>
            </a:r>
            <a:r>
              <a:rPr lang="en-US" sz="2400" b="1" u="sng" dirty="0"/>
              <a:t>Stamen</a:t>
            </a:r>
            <a:r>
              <a:rPr lang="en-US" sz="2400" dirty="0"/>
              <a:t>. (</a:t>
            </a:r>
            <a:r>
              <a:rPr lang="en-US" sz="2400" dirty="0" err="1"/>
              <a:t>staMEN</a:t>
            </a:r>
            <a:r>
              <a:rPr lang="en-US" sz="2400" dirty="0"/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5" name="Picture 4" descr="stamen_color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3734410"/>
            <a:ext cx="1527050" cy="28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0605" y="4039820"/>
            <a:ext cx="1069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Anther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7900" y="4803345"/>
            <a:ext cx="130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Filament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195"/>
            <a:ext cx="3961180" cy="655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Flower Parts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6719020" cy="514154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FF66CC"/>
                </a:solidFill>
                <a:latin typeface="Comic Sans MS" pitchFamily="66" charset="0"/>
              </a:rPr>
              <a:t>Female Parts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latin typeface="Comic Sans MS" pitchFamily="66" charset="0"/>
              </a:rPr>
              <a:t>Stigma:</a:t>
            </a:r>
            <a:r>
              <a:rPr lang="en-US" sz="2400" dirty="0" smtClean="0">
                <a:latin typeface="Comic Sans MS" pitchFamily="66" charset="0"/>
              </a:rPr>
              <a:t> Top of carpel.  Sticky portion where pollen initially lands.  “stigma sticks”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latin typeface="Comic Sans MS" pitchFamily="66" charset="0"/>
              </a:rPr>
              <a:t>Style:</a:t>
            </a:r>
            <a:r>
              <a:rPr lang="en-US" sz="2400" dirty="0" smtClean="0">
                <a:latin typeface="Comic Sans MS" pitchFamily="66" charset="0"/>
              </a:rPr>
              <a:t> The stalk of the carpel that contains the pollen tube through which pollen travels to ovary.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latin typeface="Comic Sans MS" pitchFamily="66" charset="0"/>
              </a:rPr>
              <a:t>Ovary:</a:t>
            </a:r>
            <a:r>
              <a:rPr lang="en-US" sz="2400" dirty="0" smtClean="0">
                <a:latin typeface="Comic Sans MS" pitchFamily="66" charset="0"/>
              </a:rPr>
              <a:t> Located at base of carpel.  Where one or more ovules is located.  Eventually matures into fruit after fertilization.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latin typeface="Comic Sans MS" pitchFamily="66" charset="0"/>
              </a:rPr>
              <a:t>Ovule:</a:t>
            </a:r>
            <a:r>
              <a:rPr lang="en-US" sz="2400" dirty="0" smtClean="0">
                <a:latin typeface="Comic Sans MS" pitchFamily="66" charset="0"/>
              </a:rPr>
              <a:t> Structure that contains female reproductive cells (i.e. eggs).  Matures into seed when fertilized.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Stigma + Style + Ovary = </a:t>
            </a:r>
            <a:r>
              <a:rPr lang="en-US" sz="2400" b="1" u="sng" dirty="0" smtClean="0">
                <a:latin typeface="Comic Sans MS" pitchFamily="66" charset="0"/>
              </a:rPr>
              <a:t>Carpel </a:t>
            </a:r>
            <a:r>
              <a:rPr lang="en-US" sz="2400" dirty="0" smtClean="0">
                <a:latin typeface="Comic Sans MS" pitchFamily="66" charset="0"/>
              </a:rPr>
              <a:t>(aka pistil) which is innermost part of flower.</a:t>
            </a:r>
            <a:endParaRPr lang="en-US" sz="2400" b="1" u="sng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“S.S.O.C.” (Top to bottom)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1F52-220A-43DE-8439-6B51815C090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ovary_color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985" y="2818180"/>
            <a:ext cx="1374345" cy="34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4155" y="3123590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Stigma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31510" y="403982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Style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62575" y="4803345"/>
            <a:ext cx="94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Ovary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4155" y="5261460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Ovule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900"/>
            <a:ext cx="4878325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Structure of Typical Flower </a:t>
            </a:r>
            <a:r>
              <a:rPr lang="en-US" sz="3200" dirty="0" smtClean="0"/>
              <a:t>(Reproductive organ)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CA50E-306B-42BD-AB85-F6CF749EC2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45" name="Picture 4" descr="http://2.bp.blogspot.com/_lB_QyxtfKUU/S_yFs9_wrxI/AAAAAAAAAEI/tk-OtqSt5TU/s1600/Flower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38250"/>
            <a:ext cx="44005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Heidi vertical 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268413"/>
            <a:ext cx="42418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419295" cy="15965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Flowering Plant Reproductive Structure Organizations!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/>
              <a:t>Not all flowering plants have the “typical” flower structure…They vary enormously in structure!!!!</a:t>
            </a:r>
          </a:p>
          <a:p>
            <a:pPr eaLnBrk="1" hangingPunct="1">
              <a:defRPr/>
            </a:pPr>
            <a:r>
              <a:rPr lang="en-US" sz="2400" i="1" dirty="0" smtClean="0"/>
              <a:t>A tulip has only one carpel while a wild rose has several.</a:t>
            </a:r>
          </a:p>
          <a:p>
            <a:pPr eaLnBrk="1" hangingPunct="1">
              <a:defRPr/>
            </a:pPr>
            <a:r>
              <a:rPr lang="en-US" sz="2400" i="1" dirty="0" smtClean="0"/>
              <a:t>Flowers like sunflowers contain clusters of several individual flowers that are reproductive (called disk flowers).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		Sunflower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/>
              <a:t>				          Cross-section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11268" name="Picture 2" descr="http://t0.gstatic.com/images?q=tbn:ANd9GcQIuu4SDBEJGyFG6kZRUzEZcek5vm7keMcv66jmmL9ibdyKKpb0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640" y="3746442"/>
            <a:ext cx="3126030" cy="311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718</Words>
  <Application>Microsoft Office PowerPoint</Application>
  <PresentationFormat>On-screen Show (4:3)</PresentationFormat>
  <Paragraphs>128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Garamond</vt:lpstr>
      <vt:lpstr>Wingdings</vt:lpstr>
      <vt:lpstr>Office Theme</vt:lpstr>
      <vt:lpstr>Plant Parts and Reproduction</vt:lpstr>
      <vt:lpstr>BellRinger</vt:lpstr>
      <vt:lpstr> Plant Reproduction of Angiosperms</vt:lpstr>
      <vt:lpstr>Goal:</vt:lpstr>
      <vt:lpstr>Structure of Typical Flower (Reproductive organ)</vt:lpstr>
      <vt:lpstr>Role of Flower Parts</vt:lpstr>
      <vt:lpstr>Role of Flower Parts</vt:lpstr>
      <vt:lpstr>Structure of Typical Flower (Reproductive organ)</vt:lpstr>
      <vt:lpstr>Other Flowering Plant Reproductive Structure Organizations!</vt:lpstr>
      <vt:lpstr>Flowering Plants Reproduction Cycle</vt:lpstr>
      <vt:lpstr>Flowering Plants Reproduction Cycle</vt:lpstr>
      <vt:lpstr>Why Flowers???</vt:lpstr>
      <vt:lpstr>Why Fruits??? </vt:lpstr>
      <vt:lpstr>Why Fruits???</vt:lpstr>
      <vt:lpstr>Why Fruits???</vt:lpstr>
      <vt:lpstr>Flower Dissection Lab</vt:lpstr>
      <vt:lpstr>What Happens to the Seed?</vt:lpstr>
      <vt:lpstr>Flower Dissection- Alstroemeria!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Mullins, Diana</cp:lastModifiedBy>
  <cp:revision>18</cp:revision>
  <dcterms:created xsi:type="dcterms:W3CDTF">2013-08-21T19:17:07Z</dcterms:created>
  <dcterms:modified xsi:type="dcterms:W3CDTF">2016-09-16T16:05:52Z</dcterms:modified>
</cp:coreProperties>
</file>