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5" r:id="rId5"/>
    <p:sldId id="266" r:id="rId6"/>
    <p:sldId id="267" r:id="rId7"/>
    <p:sldId id="268" r:id="rId8"/>
    <p:sldId id="269" r:id="rId9"/>
    <p:sldId id="273" r:id="rId10"/>
    <p:sldId id="274" r:id="rId11"/>
    <p:sldId id="271" r:id="rId12"/>
  </p:sldIdLst>
  <p:sldSz cx="12188825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9" autoAdjust="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1/30/2017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1/30/2017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1/30/2017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1/30/2017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15" y="304800"/>
            <a:ext cx="10665222" cy="9906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Bauhaus 93" pitchFamily="8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defRPr i="1">
                <a:solidFill>
                  <a:schemeClr val="tx2">
                    <a:lumMod val="50000"/>
                  </a:schemeClr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i="1">
                <a:solidFill>
                  <a:schemeClr val="tx2">
                    <a:lumMod val="50000"/>
                  </a:schemeClr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defRPr i="1">
                <a:solidFill>
                  <a:schemeClr val="tx2">
                    <a:lumMod val="50000"/>
                  </a:schemeClr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defRPr i="1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B66A8-DEA5-426A-B412-38066C973E9D}" type="datetime1">
              <a:rPr lang="en-US"/>
              <a:pPr>
                <a:defRPr/>
              </a:pPr>
              <a:t>1/30/2017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1C636-795B-4BFF-9AE6-A8C5826A6B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475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1/30/2017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1/30/2017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1/30/2017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1/30/2017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1/30/2017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1/30/2017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1/30/2017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1/30/2017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Roller Coaster Lab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76200"/>
            <a:ext cx="4038599" cy="8382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Bell Ringer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021" y="1066800"/>
            <a:ext cx="9134391" cy="29717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 smtClean="0"/>
              <a:t>No Bell Ringer Today.  </a:t>
            </a:r>
            <a:endParaRPr lang="en-US" sz="3200" dirty="0" smtClean="0"/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Please get a piece of </a:t>
            </a:r>
            <a:r>
              <a:rPr lang="en-US" sz="3200" b="1" u="sng" dirty="0" smtClean="0"/>
              <a:t>paper on your desk </a:t>
            </a:r>
            <a:r>
              <a:rPr lang="en-US" sz="3200" dirty="0" smtClean="0"/>
              <a:t>so we can start our lab ASAP!</a:t>
            </a:r>
            <a:r>
              <a:rPr lang="en-US" sz="3200" dirty="0" smtClean="0">
                <a:sym typeface="Wingdings" panose="05000000000000000000" pitchFamily="2" charset="2"/>
              </a:rPr>
              <a:t> </a:t>
            </a:r>
            <a:endParaRPr lang="en-US" sz="3200" dirty="0" smtClean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3200" dirty="0">
              <a:sym typeface="Wingdings" panose="05000000000000000000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4412" y="1"/>
            <a:ext cx="2284413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/>
              <a:t>Agenda:</a:t>
            </a:r>
          </a:p>
          <a:p>
            <a:pPr algn="ctr"/>
            <a:r>
              <a:rPr lang="en-US" dirty="0" smtClean="0"/>
              <a:t>-Review Quiz</a:t>
            </a:r>
          </a:p>
          <a:p>
            <a:pPr algn="ctr"/>
            <a:r>
              <a:rPr lang="en-US" dirty="0" smtClean="0"/>
              <a:t>-Energy Notes</a:t>
            </a:r>
          </a:p>
          <a:p>
            <a:pPr algn="ctr"/>
            <a:r>
              <a:rPr lang="en-US" dirty="0" smtClean="0"/>
              <a:t>-Roller Coaster Notes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567" y="4343401"/>
            <a:ext cx="5862258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4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5000"/>
              <a:t>Transformation of Potential and Kinetic Energy</a:t>
            </a:r>
            <a:br>
              <a:rPr lang="en-US" altLang="en-US" sz="5000"/>
            </a:br>
            <a:r>
              <a:rPr lang="en-US" altLang="en-US" sz="5000"/>
              <a:t/>
            </a:r>
            <a:br>
              <a:rPr lang="en-US" altLang="en-US" sz="5000"/>
            </a:br>
            <a:endParaRPr lang="en-US" altLang="en-US" sz="500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170612" y="4343400"/>
            <a:ext cx="4648200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Please get a sheet of paper on your desk!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2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000" b="1" dirty="0">
                <a:latin typeface="Arial"/>
              </a:rPr>
              <a:t>Gravitational Potential Energy (</a:t>
            </a:r>
            <a:r>
              <a:rPr lang="en-US" sz="3200" b="1" dirty="0" err="1">
                <a:latin typeface="Arial"/>
              </a:rPr>
              <a:t>E</a:t>
            </a:r>
            <a:r>
              <a:rPr lang="en-US" sz="3200" b="1" baseline="-25000" dirty="0" err="1">
                <a:latin typeface="Arial"/>
              </a:rPr>
              <a:t>g</a:t>
            </a:r>
            <a:r>
              <a:rPr lang="en-US" sz="3000" b="1" dirty="0">
                <a:latin typeface="Arial"/>
              </a:rPr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612" y="1295400"/>
            <a:ext cx="5867400" cy="5334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Gravitational potential energy (GPE)</a:t>
            </a:r>
          </a:p>
          <a:p>
            <a:pPr lvl="1" eaLnBrk="1" hangingPunct="1">
              <a:defRPr/>
            </a:pPr>
            <a:r>
              <a:rPr lang="en-US" dirty="0" smtClean="0"/>
              <a:t>the potential energy stored in an object when work is done on the object to elevate it against Earth’s gravity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1522413" y="587977"/>
            <a:ext cx="65" cy="40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2696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522413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1522413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199" name="Picture 2" descr="http://www.enwin.com/kids/images/pic.roller_coa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2" y="1752601"/>
            <a:ext cx="24384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2208212" y="3048000"/>
            <a:ext cx="5029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4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i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800" i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600" i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600" i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err="1" smtClean="0">
                <a:solidFill>
                  <a:schemeClr val="tx1"/>
                </a:solidFill>
              </a:rPr>
              <a:t>E</a:t>
            </a:r>
            <a:r>
              <a:rPr lang="en-US" baseline="-25000" dirty="0" err="1" smtClean="0">
                <a:solidFill>
                  <a:schemeClr val="tx1"/>
                </a:solidFill>
              </a:rPr>
              <a:t>g</a:t>
            </a:r>
            <a:r>
              <a:rPr lang="en-US" dirty="0" smtClean="0">
                <a:solidFill>
                  <a:schemeClr val="tx1"/>
                </a:solidFill>
              </a:rPr>
              <a:t> = </a:t>
            </a:r>
            <a:r>
              <a:rPr lang="en-US" dirty="0" err="1" smtClean="0">
                <a:solidFill>
                  <a:schemeClr val="tx1"/>
                </a:solidFill>
              </a:rPr>
              <a:t>mgh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lvl="1">
              <a:defRPr/>
            </a:pPr>
            <a:r>
              <a:rPr lang="en-US" dirty="0" smtClean="0"/>
              <a:t>m = mass in kilograms</a:t>
            </a:r>
          </a:p>
          <a:p>
            <a:pPr lvl="1">
              <a:defRPr/>
            </a:pPr>
            <a:r>
              <a:rPr lang="en-US" dirty="0" smtClean="0"/>
              <a:t>h = height in meters</a:t>
            </a:r>
          </a:p>
          <a:p>
            <a:pPr lvl="1">
              <a:defRPr/>
            </a:pPr>
            <a:r>
              <a:rPr lang="en-US" dirty="0" smtClean="0"/>
              <a:t>g = acceleration due to gravity (9.8 m/sec</a:t>
            </a:r>
            <a:r>
              <a:rPr lang="en-US" baseline="30000" dirty="0" smtClean="0"/>
              <a:t>2</a:t>
            </a:r>
            <a:r>
              <a:rPr lang="en-US" dirty="0" smtClean="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000" b="1" dirty="0">
                <a:latin typeface="Arial"/>
              </a:rPr>
              <a:t>Kinetic Energy (</a:t>
            </a:r>
            <a:r>
              <a:rPr lang="en-US" sz="3000" b="1" dirty="0" err="1">
                <a:latin typeface="Arial"/>
              </a:rPr>
              <a:t>E</a:t>
            </a:r>
            <a:r>
              <a:rPr lang="en-US" sz="3000" b="1" baseline="-25000" dirty="0" err="1">
                <a:latin typeface="Arial"/>
              </a:rPr>
              <a:t>k</a:t>
            </a:r>
            <a:r>
              <a:rPr lang="en-US" sz="3000" b="1" dirty="0">
                <a:latin typeface="Arial"/>
              </a:rPr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612" y="1600200"/>
            <a:ext cx="8229600" cy="5029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Kinetic energy is the energy of motion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err="1" smtClean="0"/>
              <a:t>E</a:t>
            </a:r>
            <a:r>
              <a:rPr lang="en-US" baseline="-25000" dirty="0" err="1" smtClean="0"/>
              <a:t>k</a:t>
            </a:r>
            <a:r>
              <a:rPr lang="en-US" dirty="0" smtClean="0"/>
              <a:t> = kinetic energy</a:t>
            </a:r>
          </a:p>
          <a:p>
            <a:pPr lvl="1" eaLnBrk="1" hangingPunct="1">
              <a:defRPr/>
            </a:pPr>
            <a:r>
              <a:rPr lang="en-US" dirty="0" smtClean="0"/>
              <a:t>m = mass in kilograms</a:t>
            </a:r>
          </a:p>
          <a:p>
            <a:pPr lvl="1" eaLnBrk="1" hangingPunct="1">
              <a:defRPr/>
            </a:pPr>
            <a:r>
              <a:rPr lang="en-US" dirty="0" smtClean="0"/>
              <a:t>v = velocity in m/sec</a:t>
            </a:r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1522413" y="26001"/>
            <a:ext cx="65" cy="40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2696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1522413" y="749902"/>
            <a:ext cx="65" cy="40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2696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9222" name="Picture 2" descr="http://www.enwin.com/kids/images/pic.roller_coa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2" y="2438401"/>
            <a:ext cx="24384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2"/>
          <p:cNvSpPr>
            <a:spLocks noChangeArrowheads="1"/>
          </p:cNvSpPr>
          <p:nvPr/>
        </p:nvSpPr>
        <p:spPr bwMode="auto">
          <a:xfrm>
            <a:off x="1522413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1522413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5" name="Rectangle 6"/>
          <p:cNvSpPr>
            <a:spLocks noChangeArrowheads="1"/>
          </p:cNvSpPr>
          <p:nvPr/>
        </p:nvSpPr>
        <p:spPr bwMode="auto">
          <a:xfrm>
            <a:off x="1522413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9226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2" y="1959836"/>
            <a:ext cx="2133600" cy="95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6B01E10-71BC-431D-87A5-8E8425729A22}" type="slidenum">
              <a:rPr lang="en-US" altLang="en-US">
                <a:solidFill>
                  <a:schemeClr val="bg1"/>
                </a:solidFill>
              </a:rPr>
              <a:pPr eaLnBrk="1" hangingPunct="1"/>
              <a:t>5</a:t>
            </a:fld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Roller Coaster Lab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12" y="1447800"/>
            <a:ext cx="9134391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Objectives:</a:t>
            </a:r>
          </a:p>
          <a:p>
            <a:pPr lvl="1"/>
            <a:r>
              <a:rPr lang="en-US" dirty="0"/>
              <a:t>To compare </a:t>
            </a:r>
            <a:r>
              <a:rPr lang="en-US" dirty="0" smtClean="0"/>
              <a:t> and analyze the </a:t>
            </a:r>
            <a:r>
              <a:rPr lang="en-US" dirty="0" err="1"/>
              <a:t>E</a:t>
            </a:r>
            <a:r>
              <a:rPr lang="en-US" baseline="-25000" dirty="0" err="1"/>
              <a:t>g</a:t>
            </a:r>
            <a:r>
              <a:rPr lang="en-US" dirty="0"/>
              <a:t> and </a:t>
            </a:r>
            <a:r>
              <a:rPr lang="en-US" dirty="0" err="1"/>
              <a:t>E</a:t>
            </a:r>
            <a:r>
              <a:rPr lang="en-US" baseline="-25000" dirty="0" err="1"/>
              <a:t>k</a:t>
            </a:r>
            <a:r>
              <a:rPr lang="en-US" dirty="0"/>
              <a:t> of a ball as it travels on a roller coaster.</a:t>
            </a:r>
          </a:p>
          <a:p>
            <a:endParaRPr lang="en-US" dirty="0" smtClean="0"/>
          </a:p>
          <a:p>
            <a:r>
              <a:rPr lang="en-US" dirty="0" smtClean="0"/>
              <a:t>Procedure:</a:t>
            </a:r>
          </a:p>
          <a:p>
            <a:pPr lvl="1"/>
            <a:r>
              <a:rPr lang="en-US" dirty="0" smtClean="0"/>
              <a:t>Determine the </a:t>
            </a:r>
            <a:r>
              <a:rPr lang="en-US" dirty="0" err="1"/>
              <a:t>E</a:t>
            </a:r>
            <a:r>
              <a:rPr lang="en-US" baseline="-25000" dirty="0" err="1"/>
              <a:t>g</a:t>
            </a:r>
            <a:r>
              <a:rPr lang="en-US" dirty="0"/>
              <a:t> and </a:t>
            </a:r>
            <a:r>
              <a:rPr lang="en-US" dirty="0" err="1"/>
              <a:t>E</a:t>
            </a:r>
            <a:r>
              <a:rPr lang="en-US" baseline="-25000" dirty="0" err="1"/>
              <a:t>k</a:t>
            </a:r>
            <a:r>
              <a:rPr lang="en-US" dirty="0"/>
              <a:t> </a:t>
            </a:r>
            <a:r>
              <a:rPr lang="en-US" dirty="0" smtClean="0"/>
              <a:t>for 10 points along the roller coaster</a:t>
            </a:r>
          </a:p>
          <a:p>
            <a:pPr lvl="1"/>
            <a:r>
              <a:rPr lang="en-US" dirty="0" smtClean="0"/>
              <a:t>Add the two energies together to determine the total energy in the system</a:t>
            </a:r>
          </a:p>
          <a:p>
            <a:pPr lvl="1"/>
            <a:r>
              <a:rPr lang="en-US" dirty="0" smtClean="0"/>
              <a:t>Create ONE graph showing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g</a:t>
            </a:r>
            <a:r>
              <a:rPr lang="en-US" dirty="0" smtClean="0"/>
              <a:t>,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k</a:t>
            </a:r>
            <a:r>
              <a:rPr lang="en-US" dirty="0" smtClean="0"/>
              <a:t>, and total energy</a:t>
            </a:r>
          </a:p>
          <a:p>
            <a:pPr lvl="1"/>
            <a:r>
              <a:rPr lang="en-US" dirty="0" smtClean="0"/>
              <a:t>INDIVIDUALLY TYPED Lab Report due </a:t>
            </a:r>
          </a:p>
          <a:p>
            <a:pPr lvl="2"/>
            <a:r>
              <a:rPr lang="en-US" dirty="0" smtClean="0"/>
              <a:t>B4: 2/2/17</a:t>
            </a:r>
          </a:p>
          <a:p>
            <a:pPr lvl="2"/>
            <a:r>
              <a:rPr lang="en-US" dirty="0" smtClean="0"/>
              <a:t>A1: 2/3/17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5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-228600"/>
            <a:ext cx="6705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Roller Coaster Lab Report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762000"/>
            <a:ext cx="9134391" cy="5867400"/>
          </a:xfrm>
        </p:spPr>
        <p:txBody>
          <a:bodyPr>
            <a:normAutofit fontScale="77500" lnSpcReduction="20000"/>
          </a:bodyPr>
          <a:lstStyle/>
          <a:p>
            <a:r>
              <a:rPr lang="en-US" u="sng" dirty="0"/>
              <a:t>Title: </a:t>
            </a:r>
            <a:endParaRPr lang="en-US" dirty="0"/>
          </a:p>
          <a:p>
            <a:pPr lvl="1"/>
            <a:r>
              <a:rPr lang="en-US" dirty="0"/>
              <a:t>Must clearly and accurately reflect the major emphasis of your experiment and prepare readers for the information you present.  {Example: The effect of </a:t>
            </a:r>
            <a:r>
              <a:rPr lang="en-US" u="sng" dirty="0"/>
              <a:t>(independent variable)</a:t>
            </a:r>
            <a:r>
              <a:rPr lang="en-US" dirty="0"/>
              <a:t> on </a:t>
            </a:r>
            <a:r>
              <a:rPr lang="en-US" u="sng" dirty="0"/>
              <a:t>(dependent variable</a:t>
            </a:r>
            <a:r>
              <a:rPr lang="en-US" dirty="0" smtClean="0"/>
              <a:t>).}</a:t>
            </a:r>
          </a:p>
          <a:p>
            <a:r>
              <a:rPr lang="en-US" u="sng" dirty="0"/>
              <a:t>Data Collection and Processing:</a:t>
            </a:r>
            <a:endParaRPr lang="en-US" dirty="0"/>
          </a:p>
          <a:p>
            <a:pPr lvl="1"/>
            <a:r>
              <a:rPr lang="en-US" u="sng" dirty="0"/>
              <a:t>Raw Data Table</a:t>
            </a:r>
            <a:r>
              <a:rPr lang="en-US" dirty="0"/>
              <a:t> </a:t>
            </a:r>
            <a:r>
              <a:rPr lang="en-US" dirty="0" smtClean="0"/>
              <a:t>– all data collected</a:t>
            </a:r>
          </a:p>
          <a:p>
            <a:pPr lvl="1"/>
            <a:r>
              <a:rPr lang="en-US" u="sng" dirty="0" smtClean="0"/>
              <a:t>Data </a:t>
            </a:r>
            <a:r>
              <a:rPr lang="en-US" u="sng" dirty="0"/>
              <a:t>Processing</a:t>
            </a:r>
            <a:r>
              <a:rPr lang="en-US" dirty="0"/>
              <a:t> </a:t>
            </a:r>
            <a:r>
              <a:rPr lang="en-US" dirty="0" smtClean="0"/>
              <a:t>–</a:t>
            </a:r>
          </a:p>
          <a:p>
            <a:pPr lvl="2"/>
            <a:r>
              <a:rPr lang="en-US" dirty="0" smtClean="0"/>
              <a:t>Data table with calculated </a:t>
            </a:r>
            <a:r>
              <a:rPr lang="en-US" dirty="0" err="1"/>
              <a:t>E</a:t>
            </a:r>
            <a:r>
              <a:rPr lang="en-US" baseline="-25000" dirty="0" err="1"/>
              <a:t>g</a:t>
            </a:r>
            <a:r>
              <a:rPr lang="en-US" dirty="0"/>
              <a:t>, </a:t>
            </a:r>
            <a:r>
              <a:rPr lang="en-US" dirty="0" err="1"/>
              <a:t>E</a:t>
            </a:r>
            <a:r>
              <a:rPr lang="en-US" baseline="-25000" dirty="0" err="1"/>
              <a:t>k</a:t>
            </a:r>
            <a:r>
              <a:rPr lang="en-US" dirty="0"/>
              <a:t>, and total </a:t>
            </a:r>
            <a:r>
              <a:rPr lang="en-US" dirty="0" smtClean="0"/>
              <a:t>energy</a:t>
            </a:r>
          </a:p>
          <a:p>
            <a:pPr lvl="2"/>
            <a:r>
              <a:rPr lang="en-US" dirty="0" smtClean="0"/>
              <a:t>ONE graph showing </a:t>
            </a:r>
            <a:r>
              <a:rPr lang="en-US" dirty="0" err="1"/>
              <a:t>E</a:t>
            </a:r>
            <a:r>
              <a:rPr lang="en-US" baseline="-25000" dirty="0" err="1"/>
              <a:t>g</a:t>
            </a:r>
            <a:r>
              <a:rPr lang="en-US" dirty="0"/>
              <a:t>, </a:t>
            </a:r>
            <a:r>
              <a:rPr lang="en-US" dirty="0" err="1"/>
              <a:t>E</a:t>
            </a:r>
            <a:r>
              <a:rPr lang="en-US" baseline="-25000" dirty="0" err="1"/>
              <a:t>k</a:t>
            </a:r>
            <a:r>
              <a:rPr lang="en-US" dirty="0"/>
              <a:t>, and total energy</a:t>
            </a:r>
          </a:p>
          <a:p>
            <a:r>
              <a:rPr lang="en-US" u="sng" dirty="0"/>
              <a:t>Conclusion and Evaluation</a:t>
            </a:r>
            <a:r>
              <a:rPr lang="en-US" dirty="0"/>
              <a:t>: </a:t>
            </a:r>
          </a:p>
          <a:p>
            <a:pPr lvl="1"/>
            <a:r>
              <a:rPr lang="en-US" u="sng" dirty="0"/>
              <a:t>Conclusion:</a:t>
            </a:r>
            <a:r>
              <a:rPr lang="en-US" dirty="0"/>
              <a:t> Discuss the results of your experiment.  </a:t>
            </a:r>
            <a:r>
              <a:rPr lang="en-US" u="sng" dirty="0"/>
              <a:t>Discuss</a:t>
            </a:r>
            <a:r>
              <a:rPr lang="en-US" dirty="0"/>
              <a:t> whether your data support or refute your hypothesis.  Specifically refer to your graphs!  </a:t>
            </a:r>
            <a:r>
              <a:rPr lang="en-US" dirty="0" smtClean="0"/>
              <a:t>Make sure to address the following questions:</a:t>
            </a:r>
          </a:p>
          <a:p>
            <a:pPr lvl="2"/>
            <a:r>
              <a:rPr lang="en-US" dirty="0"/>
              <a:t>What is the relationship between height and </a:t>
            </a:r>
            <a:r>
              <a:rPr lang="en-US" dirty="0" err="1"/>
              <a:t>E</a:t>
            </a:r>
            <a:r>
              <a:rPr lang="en-US" baseline="-25000" dirty="0" err="1"/>
              <a:t>g</a:t>
            </a:r>
            <a:r>
              <a:rPr lang="en-US" dirty="0"/>
              <a:t>? (as you increase one what happens to the other?)</a:t>
            </a:r>
          </a:p>
          <a:p>
            <a:pPr lvl="2"/>
            <a:r>
              <a:rPr lang="en-US" dirty="0"/>
              <a:t>What is the relationship between velocity and </a:t>
            </a:r>
            <a:r>
              <a:rPr lang="en-US" dirty="0" err="1"/>
              <a:t>E</a:t>
            </a:r>
            <a:r>
              <a:rPr lang="en-US" baseline="-25000" dirty="0" err="1"/>
              <a:t>k</a:t>
            </a:r>
            <a:r>
              <a:rPr lang="en-US" dirty="0"/>
              <a:t>? (as you increase one what happens to the other?)</a:t>
            </a:r>
          </a:p>
          <a:p>
            <a:pPr lvl="2"/>
            <a:r>
              <a:rPr lang="en-US" dirty="0"/>
              <a:t>What happens to </a:t>
            </a:r>
            <a:r>
              <a:rPr lang="en-US" dirty="0" err="1"/>
              <a:t>E</a:t>
            </a:r>
            <a:r>
              <a:rPr lang="en-US" baseline="-25000" dirty="0" err="1"/>
              <a:t>g</a:t>
            </a:r>
            <a:r>
              <a:rPr lang="en-US" dirty="0"/>
              <a:t> in relation to </a:t>
            </a:r>
            <a:r>
              <a:rPr lang="en-US" dirty="0" err="1"/>
              <a:t>E</a:t>
            </a:r>
            <a:r>
              <a:rPr lang="en-US" baseline="-25000" dirty="0" err="1"/>
              <a:t>k</a:t>
            </a:r>
            <a:r>
              <a:rPr lang="en-US" dirty="0"/>
              <a:t>? (as you increase one what happens to the other?)</a:t>
            </a:r>
          </a:p>
          <a:p>
            <a:pPr lvl="2"/>
            <a:r>
              <a:rPr lang="en-US" dirty="0"/>
              <a:t>Describe what happens to the total energy of the ball while it is traveling on the roller coaster.</a:t>
            </a:r>
          </a:p>
          <a:p>
            <a:pPr lvl="2"/>
            <a:endParaRPr lang="en-US" dirty="0"/>
          </a:p>
          <a:p>
            <a:pPr lvl="1"/>
            <a:r>
              <a:rPr lang="en-US" u="sng" dirty="0"/>
              <a:t>Limitations of experimental design</a:t>
            </a:r>
            <a:r>
              <a:rPr lang="en-US" dirty="0"/>
              <a:t>: how well did your experimental design help you answer your experimental question?  What worked well and why?  What didn’t work well and why?  You could also discuss outliers here. </a:t>
            </a:r>
          </a:p>
          <a:p>
            <a:pPr lvl="1"/>
            <a:r>
              <a:rPr lang="en-US" u="sng" dirty="0"/>
              <a:t>Suggestions for improvements</a:t>
            </a:r>
            <a:r>
              <a:rPr lang="en-US" dirty="0"/>
              <a:t>: What would you do differently next time? 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09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2" y="304800"/>
            <a:ext cx="7619999" cy="8382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 smtClean="0"/>
              <a:t>Roller Coaster Lab Information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447801"/>
            <a:ext cx="9134391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Make sure the roller coaster is setup on the 7</a:t>
            </a:r>
            <a:r>
              <a:rPr lang="en-US" baseline="30000" dirty="0" smtClean="0"/>
              <a:t>th</a:t>
            </a:r>
            <a:r>
              <a:rPr lang="en-US" dirty="0" smtClean="0"/>
              <a:t> hole from the bottom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Mass of the marble is .028 kg.</a:t>
            </a:r>
          </a:p>
          <a:p>
            <a:pPr eaLnBrk="1" hangingPunct="1">
              <a:defRPr/>
            </a:pPr>
            <a:r>
              <a:rPr lang="en-US" dirty="0" smtClean="0"/>
              <a:t>Diameter of the marble .019m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Choose 10 different points on the roller coaster to place the photo-gate timer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03C5CF44-0C62-41B4-B3EA-416B4807878A}" vid="{EC3ACB92-700E-4167-B3A6-412DE40A64C2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E41224-0370-4595-877C-23316CD80004}">
  <ds:schemaRefs>
    <ds:schemaRef ds:uri="http://purl.org/dc/terms/"/>
    <ds:schemaRef ds:uri="http://schemas.microsoft.com/office/2006/documentManagement/types"/>
    <ds:schemaRef ds:uri="4873beb7-5857-4685-be1f-d57550cc96cc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149</TotalTime>
  <Words>500</Words>
  <Application>Microsoft Office PowerPoint</Application>
  <PresentationFormat>Custom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Bauhaus 93</vt:lpstr>
      <vt:lpstr>Corbel</vt:lpstr>
      <vt:lpstr>Wingdings</vt:lpstr>
      <vt:lpstr>Digital Blue Tunnel 16x9</vt:lpstr>
      <vt:lpstr>Roller Coaster Lab</vt:lpstr>
      <vt:lpstr>Bell Ringer</vt:lpstr>
      <vt:lpstr>Transformation of Potential and Kinetic Energy  </vt:lpstr>
      <vt:lpstr>Gravitational Potential Energy (Eg)</vt:lpstr>
      <vt:lpstr>Kinetic Energy (Ek)</vt:lpstr>
      <vt:lpstr>Roller Coaster Lab</vt:lpstr>
      <vt:lpstr>Roller Coaster Lab Report</vt:lpstr>
      <vt:lpstr>Roller Coaster Lab Information</vt:lpstr>
    </vt:vector>
  </TitlesOfParts>
  <Company>Fayette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Roller Coaster Lab</dc:title>
  <dc:creator>Mullins, Diana</dc:creator>
  <cp:lastModifiedBy>Mullins, Diana</cp:lastModifiedBy>
  <cp:revision>8</cp:revision>
  <dcterms:created xsi:type="dcterms:W3CDTF">2017-01-27T17:48:12Z</dcterms:created>
  <dcterms:modified xsi:type="dcterms:W3CDTF">2017-01-30T13:44:48Z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