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1" r:id="rId3"/>
    <p:sldId id="259" r:id="rId4"/>
    <p:sldId id="260" r:id="rId5"/>
    <p:sldId id="258" r:id="rId6"/>
    <p:sldId id="263" r:id="rId7"/>
    <p:sldId id="264" r:id="rId8"/>
    <p:sldId id="257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3399"/>
    <a:srgbClr val="00CC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D60F0-C127-42B6-936B-EA45C7822338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A5C38-569C-4CE7-A03E-245FF9AE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07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4/23/2008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Lecture 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87729E-41FA-435C-A59A-CACD4F76268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156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7383-7E87-450B-BBF8-085A11EB317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4B0C-2742-4330-ACF5-5394148D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9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7383-7E87-450B-BBF8-085A11EB317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4B0C-2742-4330-ACF5-5394148D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4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7383-7E87-450B-BBF8-085A11EB317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4B0C-2742-4330-ACF5-5394148D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7383-7E87-450B-BBF8-085A11EB317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4B0C-2742-4330-ACF5-5394148D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9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7383-7E87-450B-BBF8-085A11EB317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4B0C-2742-4330-ACF5-5394148D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6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7383-7E87-450B-BBF8-085A11EB317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4B0C-2742-4330-ACF5-5394148D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5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7383-7E87-450B-BBF8-085A11EB317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4B0C-2742-4330-ACF5-5394148D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3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7383-7E87-450B-BBF8-085A11EB317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4B0C-2742-4330-ACF5-5394148D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8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7383-7E87-450B-BBF8-085A11EB317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4B0C-2742-4330-ACF5-5394148D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6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7383-7E87-450B-BBF8-085A11EB317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4B0C-2742-4330-ACF5-5394148D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1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7383-7E87-450B-BBF8-085A11EB317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4B0C-2742-4330-ACF5-5394148D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D7383-7E87-450B-BBF8-085A11EB317F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44B0C-2742-4330-ACF5-5394148D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3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388699" y="0"/>
            <a:ext cx="2803301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Agenda:</a:t>
            </a:r>
          </a:p>
          <a:p>
            <a:pPr algn="ctr"/>
            <a:r>
              <a:rPr lang="en-US" dirty="0" smtClean="0"/>
              <a:t>-Bell Ringer</a:t>
            </a:r>
          </a:p>
          <a:p>
            <a:pPr algn="ctr"/>
            <a:r>
              <a:rPr lang="en-US" dirty="0" smtClean="0"/>
              <a:t>-Pos. vs. </a:t>
            </a:r>
            <a:r>
              <a:rPr lang="en-US" dirty="0" err="1" smtClean="0"/>
              <a:t>Neg</a:t>
            </a:r>
            <a:r>
              <a:rPr lang="en-US" dirty="0" smtClean="0"/>
              <a:t> Work Notes</a:t>
            </a:r>
          </a:p>
          <a:p>
            <a:pPr algn="ctr"/>
            <a:r>
              <a:rPr lang="en-US" dirty="0" smtClean="0"/>
              <a:t>-NASA video</a:t>
            </a:r>
          </a:p>
          <a:p>
            <a:pPr algn="ctr"/>
            <a:r>
              <a:rPr lang="en-US" dirty="0" smtClean="0"/>
              <a:t>-Work &amp; NRG Notes</a:t>
            </a:r>
          </a:p>
          <a:p>
            <a:pPr algn="ctr"/>
            <a:r>
              <a:rPr lang="en-US" dirty="0" smtClean="0"/>
              <a:t>-Work &amp; NRG </a:t>
            </a:r>
            <a:r>
              <a:rPr lang="en-US" dirty="0" err="1" smtClean="0"/>
              <a:t>wksht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88C03-1F32-4054-963E-1D4D6321F2C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80292" y="35046"/>
            <a:ext cx="8204479" cy="1325563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altLang="en-US" sz="88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anose="02000000000000000000" pitchFamily="2" charset="0"/>
              </a:rPr>
              <a:t>Work, defined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615" y="1387964"/>
            <a:ext cx="11299092" cy="4317267"/>
          </a:xfrm>
          <a:pattFill prst="divot">
            <a:fgClr>
              <a:schemeClr val="bg2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rgbClr val="FF66FF"/>
                </a:solidFill>
              </a:rPr>
              <a:t>Work </a:t>
            </a:r>
            <a:r>
              <a:rPr lang="en-US" altLang="en-US" sz="4000" b="1" dirty="0">
                <a:solidFill>
                  <a:srgbClr val="FF66FF"/>
                </a:solidFill>
              </a:rPr>
              <a:t>can be done </a:t>
            </a:r>
            <a:r>
              <a:rPr lang="en-US" altLang="en-US" sz="4000" b="1" i="1" dirty="0">
                <a:solidFill>
                  <a:srgbClr val="FF66FF"/>
                </a:solidFill>
              </a:rPr>
              <a:t>by</a:t>
            </a:r>
            <a:r>
              <a:rPr lang="en-US" altLang="en-US" sz="4000" b="1" dirty="0">
                <a:solidFill>
                  <a:srgbClr val="FF66FF"/>
                </a:solidFill>
              </a:rPr>
              <a:t> you, as well as </a:t>
            </a:r>
            <a:r>
              <a:rPr lang="en-US" altLang="en-US" sz="4000" b="1" i="1" dirty="0">
                <a:solidFill>
                  <a:srgbClr val="FF66FF"/>
                </a:solidFill>
              </a:rPr>
              <a:t>on</a:t>
            </a:r>
            <a:r>
              <a:rPr lang="en-US" altLang="en-US" sz="4000" b="1" dirty="0">
                <a:solidFill>
                  <a:srgbClr val="FF66FF"/>
                </a:solidFill>
              </a:rPr>
              <a:t> you</a:t>
            </a:r>
          </a:p>
          <a:p>
            <a:pPr lvl="1"/>
            <a:r>
              <a:rPr lang="en-US" altLang="en-US" sz="4000" b="1" dirty="0">
                <a:solidFill>
                  <a:srgbClr val="FF66FF"/>
                </a:solidFill>
              </a:rPr>
              <a:t>Are you the </a:t>
            </a:r>
            <a:r>
              <a:rPr lang="en-US" altLang="en-US" sz="4000" b="1" i="1" dirty="0">
                <a:solidFill>
                  <a:srgbClr val="FF66FF"/>
                </a:solidFill>
              </a:rPr>
              <a:t>pusher</a:t>
            </a:r>
            <a:r>
              <a:rPr lang="en-US" altLang="en-US" sz="4000" b="1" dirty="0">
                <a:solidFill>
                  <a:srgbClr val="FF66FF"/>
                </a:solidFill>
              </a:rPr>
              <a:t> or the </a:t>
            </a:r>
            <a:r>
              <a:rPr lang="en-US" altLang="en-US" sz="4000" b="1" i="1" dirty="0" err="1">
                <a:solidFill>
                  <a:srgbClr val="FF66FF"/>
                </a:solidFill>
              </a:rPr>
              <a:t>pushee</a:t>
            </a:r>
            <a:endParaRPr lang="en-US" altLang="en-US" sz="4000" b="1" i="1" dirty="0">
              <a:solidFill>
                <a:srgbClr val="FF66FF"/>
              </a:solidFill>
            </a:endParaRPr>
          </a:p>
          <a:p>
            <a:r>
              <a:rPr lang="en-US" altLang="en-US" sz="4000" b="1" dirty="0">
                <a:solidFill>
                  <a:srgbClr val="FF66FF"/>
                </a:solidFill>
              </a:rPr>
              <a:t>Work is a measure of expended energy</a:t>
            </a:r>
          </a:p>
          <a:p>
            <a:pPr lvl="1"/>
            <a:r>
              <a:rPr lang="en-US" altLang="en-US" sz="4000" b="1" dirty="0">
                <a:solidFill>
                  <a:srgbClr val="FF66FF"/>
                </a:solidFill>
              </a:rPr>
              <a:t>Work makes you tired</a:t>
            </a:r>
          </a:p>
          <a:p>
            <a:r>
              <a:rPr lang="en-US" altLang="en-US" sz="4000" b="1" dirty="0">
                <a:solidFill>
                  <a:srgbClr val="FF66FF"/>
                </a:solidFill>
              </a:rPr>
              <a:t>Machines make work easy (ramps, levers, etc.)</a:t>
            </a:r>
          </a:p>
          <a:p>
            <a:pPr lvl="1"/>
            <a:r>
              <a:rPr lang="en-US" altLang="en-US" sz="4000" b="1" dirty="0">
                <a:solidFill>
                  <a:srgbClr val="FF66FF"/>
                </a:solidFill>
              </a:rPr>
              <a:t>Apply less force over larger distance for same work</a:t>
            </a:r>
          </a:p>
        </p:txBody>
      </p:sp>
    </p:spTree>
    <p:extLst>
      <p:ext uri="{BB962C8B-B14F-4D97-AF65-F5344CB8AC3E}">
        <p14:creationId xmlns:p14="http://schemas.microsoft.com/office/powerpoint/2010/main" val="29612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Comic Sans MS" panose="030F0702030302020204" pitchFamily="66" charset="0"/>
              </a:rPr>
              <a:t>Atlas holds up the Earth</a:t>
            </a:r>
          </a:p>
        </p:txBody>
      </p:sp>
      <p:pic>
        <p:nvPicPr>
          <p:cNvPr id="5124" name="Picture 4" descr="06-atl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1" y="1371600"/>
            <a:ext cx="2817813" cy="518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257800" y="1524000"/>
            <a:ext cx="419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 smtClean="0">
                <a:latin typeface="Comic Sans MS" panose="030F0702030302020204" pitchFamily="66" charset="0"/>
              </a:rPr>
              <a:t>Is he doing work?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879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latin typeface="Comic Sans MS" panose="030F0702030302020204" pitchFamily="66" charset="0"/>
              </a:rPr>
              <a:t>Garcon does work when</a:t>
            </a:r>
            <a:br>
              <a:rPr lang="en-US" altLang="en-US" sz="4000" b="1">
                <a:latin typeface="Comic Sans MS" panose="030F0702030302020204" pitchFamily="66" charset="0"/>
              </a:rPr>
            </a:br>
            <a:r>
              <a:rPr lang="en-US" altLang="en-US" sz="4000" b="1">
                <a:latin typeface="Comic Sans MS" panose="030F0702030302020204" pitchFamily="66" charset="0"/>
              </a:rPr>
              <a:t>he picks up the tray</a:t>
            </a:r>
          </a:p>
        </p:txBody>
      </p:sp>
      <p:pic>
        <p:nvPicPr>
          <p:cNvPr id="7172" name="Picture 4" descr="wait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1" y="2286000"/>
            <a:ext cx="3770313" cy="401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715000" y="1981201"/>
            <a:ext cx="43370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000" b="1">
                <a:solidFill>
                  <a:srgbClr val="CC0000"/>
                </a:solidFill>
                <a:latin typeface="Comic Sans MS" panose="030F0702030302020204" pitchFamily="66" charset="0"/>
              </a:rPr>
              <a:t>but not while he</a:t>
            </a:r>
          </a:p>
          <a:p>
            <a:pPr algn="ctr"/>
            <a:r>
              <a:rPr lang="en-US" altLang="en-US" sz="4000" b="1">
                <a:solidFill>
                  <a:srgbClr val="CC0000"/>
                </a:solidFill>
                <a:latin typeface="Comic Sans MS" panose="030F0702030302020204" pitchFamily="66" charset="0"/>
              </a:rPr>
              <a:t>carries it around</a:t>
            </a:r>
          </a:p>
          <a:p>
            <a:pPr algn="ctr"/>
            <a:r>
              <a:rPr lang="en-US" altLang="en-US" sz="4000" b="1">
                <a:solidFill>
                  <a:srgbClr val="CC0000"/>
                </a:solidFill>
                <a:latin typeface="Comic Sans MS" panose="030F0702030302020204" pitchFamily="66" charset="0"/>
              </a:rPr>
              <a:t>the room</a:t>
            </a:r>
          </a:p>
        </p:txBody>
      </p:sp>
    </p:spTree>
    <p:extLst>
      <p:ext uri="{BB962C8B-B14F-4D97-AF65-F5344CB8AC3E}">
        <p14:creationId xmlns:p14="http://schemas.microsoft.com/office/powerpoint/2010/main" val="83617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potentialenergyspr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4172" y="1027906"/>
            <a:ext cx="5562600" cy="5137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Comic Sans MS" panose="030F0702030302020204" pitchFamily="66" charset="0"/>
              </a:rPr>
              <a:t>Work done by a spring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7560895" y="1875924"/>
            <a:ext cx="283443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200" b="1" dirty="0" smtClean="0">
                <a:latin typeface="Comic Sans MS" panose="030F0702030302020204" pitchFamily="66" charset="0"/>
              </a:rPr>
              <a:t>No movement</a:t>
            </a:r>
          </a:p>
          <a:p>
            <a:pPr algn="ctr"/>
            <a:r>
              <a:rPr lang="en-US" altLang="en-US" sz="3200" b="1" dirty="0" smtClean="0">
                <a:latin typeface="Comic Sans MS" panose="030F0702030302020204" pitchFamily="66" charset="0"/>
              </a:rPr>
              <a:t>NO WORK</a:t>
            </a:r>
            <a:endParaRPr lang="en-US" alt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>
            <a:off x="5150208" y="4215596"/>
            <a:ext cx="1165860" cy="2286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862206" y="3927872"/>
            <a:ext cx="1143000" cy="0"/>
          </a:xfrm>
          <a:prstGeom prst="line">
            <a:avLst/>
          </a:prstGeom>
          <a:noFill/>
          <a:ln w="539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122706" y="3286522"/>
            <a:ext cx="461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 dirty="0">
                <a:solidFill>
                  <a:srgbClr val="CC000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760828" y="3734941"/>
            <a:ext cx="5431172" cy="173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b="1" dirty="0">
                <a:latin typeface="Comic Sans MS" panose="030F0702030302020204" pitchFamily="66" charset="0"/>
              </a:rPr>
              <a:t>I </a:t>
            </a:r>
            <a:r>
              <a:rPr lang="en-US" altLang="en-US" sz="3200" b="1" dirty="0" smtClean="0">
                <a:latin typeface="Comic Sans MS" panose="030F0702030302020204" pitchFamily="66" charset="0"/>
              </a:rPr>
              <a:t>compress the </a:t>
            </a:r>
            <a:r>
              <a:rPr lang="en-US" altLang="en-US" sz="3200" b="1" dirty="0">
                <a:latin typeface="Comic Sans MS" panose="030F0702030302020204" pitchFamily="66" charset="0"/>
              </a:rPr>
              <a:t>spring</a:t>
            </a:r>
          </a:p>
          <a:p>
            <a:pPr algn="ctr"/>
            <a:endParaRPr lang="en-US" altLang="en-US" sz="1100" b="1" dirty="0">
              <a:latin typeface="Comic Sans MS" panose="030F0702030302020204" pitchFamily="66" charset="0"/>
            </a:endParaRPr>
          </a:p>
          <a:p>
            <a:r>
              <a:rPr lang="en-US" altLang="en-US" sz="3200" b="1" dirty="0" smtClean="0">
                <a:latin typeface="Comic Sans MS" panose="030F0702030302020204" pitchFamily="66" charset="0"/>
              </a:rPr>
              <a:t>I </a:t>
            </a:r>
            <a:r>
              <a:rPr lang="en-US" altLang="en-US" sz="3200" b="1" dirty="0">
                <a:latin typeface="Comic Sans MS" panose="030F0702030302020204" pitchFamily="66" charset="0"/>
              </a:rPr>
              <a:t>do </a:t>
            </a:r>
            <a:r>
              <a:rPr lang="en-US" altLang="en-US" sz="3200" b="1" dirty="0" smtClean="0">
                <a:latin typeface="Comic Sans MS" panose="030F0702030302020204" pitchFamily="66" charset="0"/>
              </a:rPr>
              <a:t>positive work</a:t>
            </a:r>
          </a:p>
          <a:p>
            <a:r>
              <a:rPr lang="en-US" altLang="en-US" sz="3200" b="1" dirty="0" smtClean="0">
                <a:latin typeface="Comic Sans MS" panose="030F0702030302020204" pitchFamily="66" charset="0"/>
              </a:rPr>
              <a:t>Spring does negative work</a:t>
            </a:r>
            <a:endParaRPr lang="en-US" alt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21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762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WORK: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08185" y="838200"/>
            <a:ext cx="9507415" cy="56388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3500" u="sng" dirty="0"/>
              <a:t>Backpack example</a:t>
            </a:r>
          </a:p>
          <a:p>
            <a:r>
              <a:rPr lang="en-US" altLang="en-US" sz="3500" dirty="0"/>
              <a:t>Lifting up from ground (F same direction as movement): +W</a:t>
            </a:r>
          </a:p>
          <a:p>
            <a:r>
              <a:rPr lang="en-US" altLang="en-US" sz="3500" dirty="0"/>
              <a:t>On back, starting to walk: +W</a:t>
            </a:r>
          </a:p>
          <a:p>
            <a:r>
              <a:rPr lang="en-US" altLang="en-US" sz="3500" dirty="0"/>
              <a:t>Walking at </a:t>
            </a:r>
            <a:r>
              <a:rPr lang="en-US" altLang="en-US" sz="3500" i="1" u="sng" dirty="0"/>
              <a:t>constant speed </a:t>
            </a:r>
            <a:r>
              <a:rPr lang="en-US" altLang="en-US" sz="3500" dirty="0"/>
              <a:t>(flat ground): 0 W</a:t>
            </a:r>
          </a:p>
          <a:p>
            <a:r>
              <a:rPr lang="en-US" altLang="en-US" sz="3500" dirty="0"/>
              <a:t>Stopping (F opposite direction of movement AND </a:t>
            </a:r>
            <a:r>
              <a:rPr lang="en-US" altLang="en-US" sz="3500" dirty="0" smtClean="0"/>
              <a:t>kinetic energy </a:t>
            </a:r>
            <a:r>
              <a:rPr lang="en-US" altLang="en-US" sz="3500" dirty="0"/>
              <a:t>decreasing): -W</a:t>
            </a:r>
          </a:p>
          <a:p>
            <a:r>
              <a:rPr lang="en-US" altLang="en-US" sz="3500" dirty="0"/>
              <a:t>Lowering back to ground: -W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3500" dirty="0"/>
              <a:t> OVERALL, did you do any work?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915400" y="5791200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415395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04801"/>
            <a:ext cx="8229600" cy="58213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4800" u="sng" dirty="0" err="1"/>
              <a:t>Benchpress</a:t>
            </a:r>
            <a:endParaRPr lang="en-US" altLang="en-US" sz="4800" u="sng" dirty="0"/>
          </a:p>
          <a:p>
            <a:pPr lvl="2"/>
            <a:r>
              <a:rPr lang="en-US" altLang="en-US" sz="4800" dirty="0"/>
              <a:t>Up: +W</a:t>
            </a:r>
          </a:p>
          <a:p>
            <a:pPr lvl="2"/>
            <a:r>
              <a:rPr lang="en-US" altLang="en-US" sz="4800" dirty="0"/>
              <a:t>Down: -W</a:t>
            </a:r>
          </a:p>
          <a:p>
            <a:endParaRPr lang="en-US" altLang="en-US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4000" b="1" dirty="0">
                <a:solidFill>
                  <a:srgbClr val="FF0000"/>
                </a:solidFill>
              </a:rPr>
              <a:t>No work done overall</a:t>
            </a:r>
          </a:p>
        </p:txBody>
      </p:sp>
    </p:spTree>
    <p:extLst>
      <p:ext uri="{BB962C8B-B14F-4D97-AF65-F5344CB8AC3E}">
        <p14:creationId xmlns:p14="http://schemas.microsoft.com/office/powerpoint/2010/main" val="40793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17" name="Rectangle 13"/>
          <p:cNvSpPr>
            <a:spLocks noChangeArrowheads="1"/>
          </p:cNvSpPr>
          <p:nvPr/>
        </p:nvSpPr>
        <p:spPr bwMode="auto">
          <a:xfrm>
            <a:off x="591670" y="3977342"/>
            <a:ext cx="11385175" cy="175432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600" b="1">
                <a:solidFill>
                  <a:srgbClr val="7030A0"/>
                </a:solidFill>
                <a:latin typeface="Arial Black" panose="020B0A04020102020204" pitchFamily="34" charset="0"/>
              </a:rPr>
              <a:t>The Work-Energy Theorem:  The work done by a resultant force is equal to the change in kinetic energy that it produces.</a:t>
            </a:r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 rot="21017283">
            <a:off x="176674" y="272831"/>
            <a:ext cx="4548395" cy="1143000"/>
          </a:xfrm>
        </p:spPr>
        <p:txBody>
          <a:bodyPr>
            <a:noAutofit/>
          </a:bodyPr>
          <a:lstStyle/>
          <a:p>
            <a:r>
              <a:rPr lang="en-US" altLang="en-US" sz="8000" b="1" dirty="0" smtClean="0">
                <a:latin typeface="AR DARLING" panose="02000000000000000000" pitchFamily="2" charset="0"/>
              </a:rPr>
              <a:t>ENERGY</a:t>
            </a:r>
            <a:endParaRPr lang="en-US" altLang="en-US" sz="8000" b="1" dirty="0">
              <a:latin typeface="AR DARLING" panose="02000000000000000000" pitchFamily="2" charset="0"/>
            </a:endParaRPr>
          </a:p>
        </p:txBody>
      </p:sp>
      <p:sp>
        <p:nvSpPr>
          <p:cNvPr id="635907" name="Rectangle 3"/>
          <p:cNvSpPr>
            <a:spLocks noChangeArrowheads="1"/>
          </p:cNvSpPr>
          <p:nvPr/>
        </p:nvSpPr>
        <p:spPr bwMode="auto">
          <a:xfrm>
            <a:off x="1080385" y="1504159"/>
            <a:ext cx="1066935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Potential Energy</a:t>
            </a:r>
            <a: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:  Ability to do work by virtue of position or condition.  </a:t>
            </a:r>
          </a:p>
        </p:txBody>
      </p:sp>
      <p:sp>
        <p:nvSpPr>
          <p:cNvPr id="635911" name="Rectangle 7"/>
          <p:cNvSpPr>
            <a:spLocks noChangeArrowheads="1"/>
          </p:cNvSpPr>
          <p:nvPr/>
        </p:nvSpPr>
        <p:spPr bwMode="auto">
          <a:xfrm>
            <a:off x="1065305" y="2507740"/>
            <a:ext cx="1091154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Kinetic Energy</a:t>
            </a:r>
            <a: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:  Ability to do work by virtue of motion.  (Mass with velocity)</a:t>
            </a:r>
          </a:p>
        </p:txBody>
      </p:sp>
    </p:spTree>
    <p:extLst>
      <p:ext uri="{BB962C8B-B14F-4D97-AF65-F5344CB8AC3E}">
        <p14:creationId xmlns:p14="http://schemas.microsoft.com/office/powerpoint/2010/main" val="178352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359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5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17" grpId="0" animBg="1" autoUpdateAnimBg="0"/>
      <p:bldP spid="63590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626231" cy="1325563"/>
          </a:xfrm>
          <a:pattFill prst="pct10">
            <a:fgClr>
              <a:srgbClr val="00B0F0"/>
            </a:fgClr>
            <a:bgClr>
              <a:schemeClr val="bg1"/>
            </a:bgClr>
          </a:patt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AR ESSENCE" panose="02000000000000000000" pitchFamily="2" charset="0"/>
              </a:rPr>
              <a:t>WORK AND ENERGY</a:t>
            </a:r>
            <a:endParaRPr lang="en-US" sz="8800" b="1" dirty="0">
              <a:solidFill>
                <a:srgbClr val="002060"/>
              </a:solidFill>
              <a:latin typeface="AR ESSENCE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2702"/>
            <a:ext cx="10515600" cy="3098067"/>
          </a:xfrm>
          <a:solidFill>
            <a:srgbClr val="00CC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</a:rPr>
              <a:t>If there is </a:t>
            </a:r>
            <a:r>
              <a:rPr lang="en-US" sz="4400" b="1" u="sng" dirty="0" smtClean="0">
                <a:solidFill>
                  <a:schemeClr val="bg1">
                    <a:lumMod val="95000"/>
                  </a:schemeClr>
                </a:solidFill>
              </a:rPr>
              <a:t>work being done</a:t>
            </a:r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</a:rPr>
              <a:t> in the system then there has to be a </a:t>
            </a:r>
            <a:r>
              <a:rPr lang="en-US" sz="4400" b="1" u="sng" dirty="0" smtClean="0">
                <a:solidFill>
                  <a:schemeClr val="bg1">
                    <a:lumMod val="95000"/>
                  </a:schemeClr>
                </a:solidFill>
              </a:rPr>
              <a:t>change in energy</a:t>
            </a:r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1300" b="1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</a:rPr>
              <a:t>If there is </a:t>
            </a:r>
            <a:r>
              <a:rPr lang="en-US" sz="4400" b="1" u="sng" dirty="0" smtClean="0">
                <a:solidFill>
                  <a:schemeClr val="bg1">
                    <a:lumMod val="95000"/>
                  </a:schemeClr>
                </a:solidFill>
              </a:rPr>
              <a:t>no change in energy</a:t>
            </a:r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</a:rPr>
              <a:t> then </a:t>
            </a:r>
            <a:r>
              <a:rPr lang="en-US" sz="4400" b="1" u="sng" dirty="0" smtClean="0">
                <a:solidFill>
                  <a:schemeClr val="bg1">
                    <a:lumMod val="95000"/>
                  </a:schemeClr>
                </a:solidFill>
              </a:rPr>
              <a:t>no work </a:t>
            </a:r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</a:rPr>
              <a:t>has been done.</a:t>
            </a:r>
            <a:endParaRPr lang="en-US" sz="4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0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304</Words>
  <Application>Microsoft Office PowerPoint</Application>
  <PresentationFormat>Widescreen</PresentationFormat>
  <Paragraphs>54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 DARLING</vt:lpstr>
      <vt:lpstr>AR ESSENCE</vt:lpstr>
      <vt:lpstr>Arial</vt:lpstr>
      <vt:lpstr>Arial Black</vt:lpstr>
      <vt:lpstr>Calibri</vt:lpstr>
      <vt:lpstr>Calibri Light</vt:lpstr>
      <vt:lpstr>Comic Sans MS</vt:lpstr>
      <vt:lpstr>Office Theme</vt:lpstr>
      <vt:lpstr>Bell Ringer </vt:lpstr>
      <vt:lpstr>Work, defined</vt:lpstr>
      <vt:lpstr>Atlas holds up the Earth</vt:lpstr>
      <vt:lpstr>Garcon does work when he picks up the tray</vt:lpstr>
      <vt:lpstr>Work done by a spring</vt:lpstr>
      <vt:lpstr>Examples of WORK:</vt:lpstr>
      <vt:lpstr>PowerPoint Presentation</vt:lpstr>
      <vt:lpstr>ENERGY</vt:lpstr>
      <vt:lpstr>WORK AND ENERGY</vt:lpstr>
    </vt:vector>
  </TitlesOfParts>
  <Company>Fayette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Crawford, Brittany</dc:creator>
  <cp:lastModifiedBy>Mullins, Diana</cp:lastModifiedBy>
  <cp:revision>15</cp:revision>
  <dcterms:created xsi:type="dcterms:W3CDTF">2016-01-08T16:13:11Z</dcterms:created>
  <dcterms:modified xsi:type="dcterms:W3CDTF">2017-01-12T20:21:06Z</dcterms:modified>
</cp:coreProperties>
</file>